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4.xml" ContentType="application/vnd.openxmlformats-officedocument.themeOverride+xml"/>
  <Override PartName="/ppt/notesSlides/notesSlide8.xml" ContentType="application/vnd.openxmlformats-officedocument.presentationml.notesSlide+xml"/>
  <Override PartName="/ppt/theme/themeOverride5.xml" ContentType="application/vnd.openxmlformats-officedocument.themeOverride+xml"/>
  <Override PartName="/ppt/notesSlides/notesSlide9.xml" ContentType="application/vnd.openxmlformats-officedocument.presentationml.notesSlide+xml"/>
  <Override PartName="/ppt/theme/themeOverride6.xml" ContentType="application/vnd.openxmlformats-officedocument.themeOverride+xml"/>
  <Override PartName="/ppt/notesSlides/notesSlide10.xml" ContentType="application/vnd.openxmlformats-officedocument.presentationml.notesSlide+xml"/>
  <Override PartName="/ppt/theme/themeOverride7.xml" ContentType="application/vnd.openxmlformats-officedocument.themeOverride+xml"/>
  <Override PartName="/ppt/notesSlides/notesSlide11.xml" ContentType="application/vnd.openxmlformats-officedocument.presentationml.notesSlide+xml"/>
  <Override PartName="/ppt/theme/themeOverride8.xml" ContentType="application/vnd.openxmlformats-officedocument.themeOverride+xml"/>
  <Override PartName="/ppt/notesSlides/notesSlide12.xml" ContentType="application/vnd.openxmlformats-officedocument.presentationml.notesSlide+xml"/>
  <Override PartName="/ppt/theme/themeOverride9.xml" ContentType="application/vnd.openxmlformats-officedocument.themeOverride+xml"/>
  <Override PartName="/ppt/notesSlides/notesSlide13.xml" ContentType="application/vnd.openxmlformats-officedocument.presentationml.notesSlide+xml"/>
  <Override PartName="/ppt/theme/themeOverride10.xml" ContentType="application/vnd.openxmlformats-officedocument.themeOverride+xml"/>
  <Override PartName="/ppt/notesSlides/notesSlide14.xml" ContentType="application/vnd.openxmlformats-officedocument.presentationml.notesSlide+xml"/>
  <Override PartName="/ppt/theme/themeOverride11.xml" ContentType="application/vnd.openxmlformats-officedocument.themeOverride+xml"/>
  <Override PartName="/ppt/notesSlides/notesSlide15.xml" ContentType="application/vnd.openxmlformats-officedocument.presentationml.notesSlide+xml"/>
  <Override PartName="/ppt/theme/themeOverride12.xml" ContentType="application/vnd.openxmlformats-officedocument.themeOverride+xml"/>
  <Override PartName="/ppt/notesSlides/notesSlide16.xml" ContentType="application/vnd.openxmlformats-officedocument.presentationml.notesSlide+xml"/>
  <Override PartName="/ppt/theme/themeOverride13.xml" ContentType="application/vnd.openxmlformats-officedocument.themeOverr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handoutMasterIdLst>
    <p:handoutMasterId r:id="rId30"/>
  </p:handoutMasterIdLst>
  <p:sldIdLst>
    <p:sldId id="359" r:id="rId2"/>
    <p:sldId id="476" r:id="rId3"/>
    <p:sldId id="342" r:id="rId4"/>
    <p:sldId id="322" r:id="rId5"/>
    <p:sldId id="397" r:id="rId6"/>
    <p:sldId id="458" r:id="rId7"/>
    <p:sldId id="477" r:id="rId8"/>
    <p:sldId id="459" r:id="rId9"/>
    <p:sldId id="394" r:id="rId10"/>
    <p:sldId id="463" r:id="rId11"/>
    <p:sldId id="319" r:id="rId12"/>
    <p:sldId id="465" r:id="rId13"/>
    <p:sldId id="466" r:id="rId14"/>
    <p:sldId id="467" r:id="rId15"/>
    <p:sldId id="321" r:id="rId16"/>
    <p:sldId id="456" r:id="rId17"/>
    <p:sldId id="464" r:id="rId18"/>
    <p:sldId id="357" r:id="rId19"/>
    <p:sldId id="450" r:id="rId20"/>
    <p:sldId id="470" r:id="rId21"/>
    <p:sldId id="475" r:id="rId22"/>
    <p:sldId id="473" r:id="rId23"/>
    <p:sldId id="451" r:id="rId24"/>
    <p:sldId id="468" r:id="rId25"/>
    <p:sldId id="358" r:id="rId26"/>
    <p:sldId id="407" r:id="rId27"/>
    <p:sldId id="318" r:id="rId28"/>
  </p:sldIdLst>
  <p:sldSz cx="9144000" cy="5143500" type="screen16x9"/>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78">
          <p15:clr>
            <a:srgbClr val="A4A3A4"/>
          </p15:clr>
        </p15:guide>
        <p15:guide id="2" pos="2881">
          <p15:clr>
            <a:srgbClr val="A4A3A4"/>
          </p15:clr>
        </p15:guide>
      </p15:sldGuideLst>
    </p:ext>
    <p:ext uri="{2D200454-40CA-4A62-9FC3-DE9A4176ACB9}">
      <p15:notesGuideLst xmlns:p15="http://schemas.microsoft.com/office/powerpoint/2012/main">
        <p15:guide id="1" orient="horz" pos="3046">
          <p15:clr>
            <a:srgbClr val="A4A3A4"/>
          </p15:clr>
        </p15:guide>
        <p15:guide id="2" pos="216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F1F1"/>
    <a:srgbClr val="E8E8E8"/>
    <a:srgbClr val="2C394C"/>
    <a:srgbClr val="003142"/>
    <a:srgbClr val="0083B4"/>
    <a:srgbClr val="3B4761"/>
    <a:srgbClr val="D78668"/>
    <a:srgbClr val="D88769"/>
    <a:srgbClr val="F0F0F0"/>
    <a:srgbClr val="4971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935" autoAdjust="0"/>
    <p:restoredTop sz="94660" autoAdjust="0"/>
  </p:normalViewPr>
  <p:slideViewPr>
    <p:cSldViewPr>
      <p:cViewPr varScale="1">
        <p:scale>
          <a:sx n="142" d="100"/>
          <a:sy n="142" d="100"/>
        </p:scale>
        <p:origin x="132" y="264"/>
      </p:cViewPr>
      <p:guideLst>
        <p:guide orient="horz" pos="978"/>
        <p:guide pos="288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86" d="100"/>
        <a:sy n="186" d="100"/>
      </p:scale>
      <p:origin x="0" y="0"/>
    </p:cViewPr>
  </p:sorterViewPr>
  <p:notesViewPr>
    <p:cSldViewPr>
      <p:cViewPr varScale="1">
        <p:scale>
          <a:sx n="86" d="100"/>
          <a:sy n="86" d="100"/>
        </p:scale>
        <p:origin x="-3810" y="-90"/>
      </p:cViewPr>
      <p:guideLst>
        <p:guide orient="horz" pos="3046"/>
        <p:guide pos="2161"/>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353A075-29DF-4CAE-8BA7-CDA0ED456C88}" type="datetimeFigureOut">
              <a:rPr lang="zh-CN" altLang="en-US" smtClean="0"/>
              <a:t>2020/7/13</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3924EE-29F1-4E68-A53A-86CBCBDF827A}" type="slidenum">
              <a:rPr lang="zh-CN" altLang="en-US" smtClean="0"/>
              <a:t>‹#›</a:t>
            </a:fld>
            <a:endParaRPr lang="zh-CN" altLang="en-US"/>
          </a:p>
        </p:txBody>
      </p:sp>
    </p:spTree>
    <p:extLst>
      <p:ext uri="{BB962C8B-B14F-4D97-AF65-F5344CB8AC3E}">
        <p14:creationId xmlns:p14="http://schemas.microsoft.com/office/powerpoint/2010/main" val="2183148384"/>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gif>
</file>

<file path=ppt/media/image12.gif>
</file>

<file path=ppt/media/image13.gif>
</file>

<file path=ppt/media/image2.png>
</file>

<file path=ppt/media/image3.png>
</file>

<file path=ppt/media/image4.png>
</file>

<file path=ppt/media/image5.png>
</file>

<file path=ppt/media/image6.png>
</file>

<file path=ppt/media/image6.wmf>
</file>

<file path=ppt/media/image60.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B73EA-EE91-4E33-A9C1-8BF5DD7139A2}" type="datetimeFigureOut">
              <a:rPr lang="zh-CN" altLang="en-US" smtClean="0"/>
              <a:t>2020/7/13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92B679-AE23-4750-8FB0-6513430B8953}" type="slidenum">
              <a:rPr lang="zh-CN" altLang="en-US" smtClean="0"/>
              <a:t>‹#›</a:t>
            </a:fld>
            <a:endParaRPr lang="zh-CN" altLang="en-US"/>
          </a:p>
        </p:txBody>
      </p:sp>
    </p:spTree>
    <p:extLst>
      <p:ext uri="{BB962C8B-B14F-4D97-AF65-F5344CB8AC3E}">
        <p14:creationId xmlns:p14="http://schemas.microsoft.com/office/powerpoint/2010/main" val="3143671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19</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20</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21</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22</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23</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24</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25</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27</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4</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6</a:t>
            </a:fld>
            <a:endParaRPr lang="zh-CN" altLang="en-US"/>
          </a:p>
        </p:txBody>
      </p:sp>
    </p:spTree>
    <p:extLst>
      <p:ext uri="{BB962C8B-B14F-4D97-AF65-F5344CB8AC3E}">
        <p14:creationId xmlns:p14="http://schemas.microsoft.com/office/powerpoint/2010/main" val="33367606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11</a:t>
            </a:fld>
            <a:endParaRPr lang="zh-CN" altLang="en-US"/>
          </a:p>
        </p:txBody>
      </p:sp>
    </p:spTree>
    <p:extLst>
      <p:ext uri="{BB962C8B-B14F-4D97-AF65-F5344CB8AC3E}">
        <p14:creationId xmlns:p14="http://schemas.microsoft.com/office/powerpoint/2010/main" val="5718669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12</a:t>
            </a:fld>
            <a:endParaRPr lang="zh-CN" altLang="en-US"/>
          </a:p>
        </p:txBody>
      </p:sp>
    </p:spTree>
    <p:extLst>
      <p:ext uri="{BB962C8B-B14F-4D97-AF65-F5344CB8AC3E}">
        <p14:creationId xmlns:p14="http://schemas.microsoft.com/office/powerpoint/2010/main" val="3081255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13</a:t>
            </a:fld>
            <a:endParaRPr lang="zh-CN" altLang="en-US"/>
          </a:p>
        </p:txBody>
      </p:sp>
    </p:spTree>
    <p:extLst>
      <p:ext uri="{BB962C8B-B14F-4D97-AF65-F5344CB8AC3E}">
        <p14:creationId xmlns:p14="http://schemas.microsoft.com/office/powerpoint/2010/main" val="2432294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15</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18</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ziliao/"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1" Type="http://schemas.openxmlformats.org/officeDocument/2006/relationships/slideMaster" Target="../slideMasters/slideMaster1.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fanwen/"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8" name="任意多边形 7"/>
          <p:cNvSpPr/>
          <p:nvPr userDrawn="1">
            <p:custDataLst>
              <p:tags r:id="rId1"/>
            </p:custDataLst>
          </p:nvPr>
        </p:nvSpPr>
        <p:spPr>
          <a:xfrm>
            <a:off x="521637" y="555120"/>
            <a:ext cx="8154820" cy="45719"/>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rgbClr val="00314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4" name="Title 1"/>
          <p:cNvSpPr txBox="1"/>
          <p:nvPr userDrawn="1"/>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点击输入标题内容</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 name="male-university-graduate-silhouette-with-the-cap_46143"/>
          <p:cNvSpPr>
            <a:spLocks noChangeAspect="1"/>
          </p:cNvSpPr>
          <p:nvPr userDrawn="1"/>
        </p:nvSpPr>
        <p:spPr bwMode="auto">
          <a:xfrm>
            <a:off x="100490" y="167365"/>
            <a:ext cx="388445" cy="418480"/>
          </a:xfrm>
          <a:custGeom>
            <a:avLst/>
            <a:gdLst>
              <a:gd name="T0" fmla="*/ 233 w 238"/>
              <a:gd name="T1" fmla="*/ 236 h 256"/>
              <a:gd name="T2" fmla="*/ 173 w 238"/>
              <a:gd name="T3" fmla="*/ 210 h 256"/>
              <a:gd name="T4" fmla="*/ 168 w 238"/>
              <a:gd name="T5" fmla="*/ 207 h 256"/>
              <a:gd name="T6" fmla="*/ 164 w 238"/>
              <a:gd name="T7" fmla="*/ 195 h 256"/>
              <a:gd name="T8" fmla="*/ 159 w 238"/>
              <a:gd name="T9" fmla="*/ 189 h 256"/>
              <a:gd name="T10" fmla="*/ 157 w 238"/>
              <a:gd name="T11" fmla="*/ 186 h 256"/>
              <a:gd name="T12" fmla="*/ 158 w 238"/>
              <a:gd name="T13" fmla="*/ 167 h 256"/>
              <a:gd name="T14" fmla="*/ 167 w 238"/>
              <a:gd name="T15" fmla="*/ 149 h 256"/>
              <a:gd name="T16" fmla="*/ 178 w 238"/>
              <a:gd name="T17" fmla="*/ 113 h 256"/>
              <a:gd name="T18" fmla="*/ 172 w 238"/>
              <a:gd name="T19" fmla="*/ 109 h 256"/>
              <a:gd name="T20" fmla="*/ 179 w 238"/>
              <a:gd name="T21" fmla="*/ 77 h 256"/>
              <a:gd name="T22" fmla="*/ 180 w 238"/>
              <a:gd name="T23" fmla="*/ 84 h 256"/>
              <a:gd name="T24" fmla="*/ 180 w 238"/>
              <a:gd name="T25" fmla="*/ 86 h 256"/>
              <a:gd name="T26" fmla="*/ 216 w 238"/>
              <a:gd name="T27" fmla="*/ 63 h 256"/>
              <a:gd name="T28" fmla="*/ 119 w 238"/>
              <a:gd name="T29" fmla="*/ 0 h 256"/>
              <a:gd name="T30" fmla="*/ 21 w 238"/>
              <a:gd name="T31" fmla="*/ 63 h 256"/>
              <a:gd name="T32" fmla="*/ 30 w 238"/>
              <a:gd name="T33" fmla="*/ 69 h 256"/>
              <a:gd name="T34" fmla="*/ 30 w 238"/>
              <a:gd name="T35" fmla="*/ 82 h 256"/>
              <a:gd name="T36" fmla="*/ 27 w 238"/>
              <a:gd name="T37" fmla="*/ 85 h 256"/>
              <a:gd name="T38" fmla="*/ 29 w 238"/>
              <a:gd name="T39" fmla="*/ 89 h 256"/>
              <a:gd name="T40" fmla="*/ 21 w 238"/>
              <a:gd name="T41" fmla="*/ 133 h 256"/>
              <a:gd name="T42" fmla="*/ 41 w 238"/>
              <a:gd name="T43" fmla="*/ 133 h 256"/>
              <a:gd name="T44" fmla="*/ 33 w 238"/>
              <a:gd name="T45" fmla="*/ 89 h 256"/>
              <a:gd name="T46" fmla="*/ 35 w 238"/>
              <a:gd name="T47" fmla="*/ 85 h 256"/>
              <a:gd name="T48" fmla="*/ 32 w 238"/>
              <a:gd name="T49" fmla="*/ 82 h 256"/>
              <a:gd name="T50" fmla="*/ 32 w 238"/>
              <a:gd name="T51" fmla="*/ 70 h 256"/>
              <a:gd name="T52" fmla="*/ 57 w 238"/>
              <a:gd name="T53" fmla="*/ 86 h 256"/>
              <a:gd name="T54" fmla="*/ 57 w 238"/>
              <a:gd name="T55" fmla="*/ 85 h 256"/>
              <a:gd name="T56" fmla="*/ 58 w 238"/>
              <a:gd name="T57" fmla="*/ 92 h 256"/>
              <a:gd name="T58" fmla="*/ 67 w 238"/>
              <a:gd name="T59" fmla="*/ 109 h 256"/>
              <a:gd name="T60" fmla="*/ 67 w 238"/>
              <a:gd name="T61" fmla="*/ 110 h 256"/>
              <a:gd name="T62" fmla="*/ 67 w 238"/>
              <a:gd name="T63" fmla="*/ 110 h 256"/>
              <a:gd name="T64" fmla="*/ 65 w 238"/>
              <a:gd name="T65" fmla="*/ 113 h 256"/>
              <a:gd name="T66" fmla="*/ 62 w 238"/>
              <a:gd name="T67" fmla="*/ 118 h 256"/>
              <a:gd name="T68" fmla="*/ 66 w 238"/>
              <a:gd name="T69" fmla="*/ 138 h 256"/>
              <a:gd name="T70" fmla="*/ 70 w 238"/>
              <a:gd name="T71" fmla="*/ 148 h 256"/>
              <a:gd name="T72" fmla="*/ 80 w 238"/>
              <a:gd name="T73" fmla="*/ 166 h 256"/>
              <a:gd name="T74" fmla="*/ 82 w 238"/>
              <a:gd name="T75" fmla="*/ 170 h 256"/>
              <a:gd name="T76" fmla="*/ 80 w 238"/>
              <a:gd name="T77" fmla="*/ 186 h 256"/>
              <a:gd name="T78" fmla="*/ 77 w 238"/>
              <a:gd name="T79" fmla="*/ 189 h 256"/>
              <a:gd name="T80" fmla="*/ 71 w 238"/>
              <a:gd name="T81" fmla="*/ 195 h 256"/>
              <a:gd name="T82" fmla="*/ 67 w 238"/>
              <a:gd name="T83" fmla="*/ 206 h 256"/>
              <a:gd name="T84" fmla="*/ 64 w 238"/>
              <a:gd name="T85" fmla="*/ 209 h 256"/>
              <a:gd name="T86" fmla="*/ 41 w 238"/>
              <a:gd name="T87" fmla="*/ 217 h 256"/>
              <a:gd name="T88" fmla="*/ 4 w 238"/>
              <a:gd name="T89" fmla="*/ 237 h 256"/>
              <a:gd name="T90" fmla="*/ 2 w 238"/>
              <a:gd name="T91" fmla="*/ 256 h 256"/>
              <a:gd name="T92" fmla="*/ 235 w 238"/>
              <a:gd name="T93" fmla="*/ 256 h 256"/>
              <a:gd name="T94" fmla="*/ 233 w 238"/>
              <a:gd name="T95" fmla="*/ 23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8" h="256">
                <a:moveTo>
                  <a:pt x="233" y="236"/>
                </a:moveTo>
                <a:cubicBezTo>
                  <a:pt x="210" y="226"/>
                  <a:pt x="197" y="218"/>
                  <a:pt x="173" y="210"/>
                </a:cubicBezTo>
                <a:cubicBezTo>
                  <a:pt x="171" y="209"/>
                  <a:pt x="169" y="208"/>
                  <a:pt x="168" y="207"/>
                </a:cubicBezTo>
                <a:cubicBezTo>
                  <a:pt x="166" y="203"/>
                  <a:pt x="165" y="199"/>
                  <a:pt x="164" y="195"/>
                </a:cubicBezTo>
                <a:cubicBezTo>
                  <a:pt x="163" y="193"/>
                  <a:pt x="162" y="190"/>
                  <a:pt x="159" y="189"/>
                </a:cubicBezTo>
                <a:cubicBezTo>
                  <a:pt x="158" y="189"/>
                  <a:pt x="157" y="187"/>
                  <a:pt x="157" y="186"/>
                </a:cubicBezTo>
                <a:cubicBezTo>
                  <a:pt x="157" y="177"/>
                  <a:pt x="154" y="171"/>
                  <a:pt x="158" y="167"/>
                </a:cubicBezTo>
                <a:cubicBezTo>
                  <a:pt x="165" y="161"/>
                  <a:pt x="164" y="153"/>
                  <a:pt x="167" y="149"/>
                </a:cubicBezTo>
                <a:cubicBezTo>
                  <a:pt x="171" y="145"/>
                  <a:pt x="180" y="117"/>
                  <a:pt x="178" y="113"/>
                </a:cubicBezTo>
                <a:cubicBezTo>
                  <a:pt x="176" y="109"/>
                  <a:pt x="170" y="111"/>
                  <a:pt x="172" y="109"/>
                </a:cubicBezTo>
                <a:cubicBezTo>
                  <a:pt x="177" y="102"/>
                  <a:pt x="179" y="89"/>
                  <a:pt x="179" y="77"/>
                </a:cubicBezTo>
                <a:cubicBezTo>
                  <a:pt x="180" y="79"/>
                  <a:pt x="180" y="81"/>
                  <a:pt x="180" y="84"/>
                </a:cubicBezTo>
                <a:cubicBezTo>
                  <a:pt x="180" y="86"/>
                  <a:pt x="180" y="86"/>
                  <a:pt x="180" y="86"/>
                </a:cubicBezTo>
                <a:cubicBezTo>
                  <a:pt x="216" y="63"/>
                  <a:pt x="216" y="63"/>
                  <a:pt x="216" y="63"/>
                </a:cubicBezTo>
                <a:cubicBezTo>
                  <a:pt x="119" y="0"/>
                  <a:pt x="119" y="0"/>
                  <a:pt x="119" y="0"/>
                </a:cubicBezTo>
                <a:cubicBezTo>
                  <a:pt x="21" y="63"/>
                  <a:pt x="21" y="63"/>
                  <a:pt x="21" y="63"/>
                </a:cubicBezTo>
                <a:cubicBezTo>
                  <a:pt x="30" y="69"/>
                  <a:pt x="30" y="69"/>
                  <a:pt x="30" y="69"/>
                </a:cubicBezTo>
                <a:cubicBezTo>
                  <a:pt x="30" y="82"/>
                  <a:pt x="30" y="82"/>
                  <a:pt x="30" y="82"/>
                </a:cubicBezTo>
                <a:cubicBezTo>
                  <a:pt x="29" y="82"/>
                  <a:pt x="27" y="84"/>
                  <a:pt x="27" y="85"/>
                </a:cubicBezTo>
                <a:cubicBezTo>
                  <a:pt x="27" y="87"/>
                  <a:pt x="28" y="88"/>
                  <a:pt x="29" y="89"/>
                </a:cubicBezTo>
                <a:cubicBezTo>
                  <a:pt x="21" y="133"/>
                  <a:pt x="21" y="133"/>
                  <a:pt x="21" y="133"/>
                </a:cubicBezTo>
                <a:cubicBezTo>
                  <a:pt x="41" y="133"/>
                  <a:pt x="41" y="133"/>
                  <a:pt x="41" y="133"/>
                </a:cubicBezTo>
                <a:cubicBezTo>
                  <a:pt x="33" y="89"/>
                  <a:pt x="33" y="89"/>
                  <a:pt x="33" y="89"/>
                </a:cubicBezTo>
                <a:cubicBezTo>
                  <a:pt x="34" y="88"/>
                  <a:pt x="35" y="87"/>
                  <a:pt x="35" y="85"/>
                </a:cubicBezTo>
                <a:cubicBezTo>
                  <a:pt x="35" y="84"/>
                  <a:pt x="34" y="82"/>
                  <a:pt x="32" y="82"/>
                </a:cubicBezTo>
                <a:cubicBezTo>
                  <a:pt x="32" y="70"/>
                  <a:pt x="32" y="70"/>
                  <a:pt x="32" y="70"/>
                </a:cubicBezTo>
                <a:cubicBezTo>
                  <a:pt x="57" y="86"/>
                  <a:pt x="57" y="86"/>
                  <a:pt x="57" y="86"/>
                </a:cubicBezTo>
                <a:cubicBezTo>
                  <a:pt x="57" y="85"/>
                  <a:pt x="57" y="85"/>
                  <a:pt x="57" y="85"/>
                </a:cubicBezTo>
                <a:cubicBezTo>
                  <a:pt x="57" y="87"/>
                  <a:pt x="57" y="89"/>
                  <a:pt x="58" y="92"/>
                </a:cubicBezTo>
                <a:cubicBezTo>
                  <a:pt x="60" y="100"/>
                  <a:pt x="64" y="100"/>
                  <a:pt x="67" y="109"/>
                </a:cubicBezTo>
                <a:cubicBezTo>
                  <a:pt x="67" y="109"/>
                  <a:pt x="67" y="110"/>
                  <a:pt x="67" y="110"/>
                </a:cubicBezTo>
                <a:cubicBezTo>
                  <a:pt x="67" y="110"/>
                  <a:pt x="67" y="110"/>
                  <a:pt x="67" y="110"/>
                </a:cubicBezTo>
                <a:cubicBezTo>
                  <a:pt x="66" y="111"/>
                  <a:pt x="66" y="113"/>
                  <a:pt x="65" y="113"/>
                </a:cubicBezTo>
                <a:cubicBezTo>
                  <a:pt x="61" y="114"/>
                  <a:pt x="61" y="116"/>
                  <a:pt x="62" y="118"/>
                </a:cubicBezTo>
                <a:cubicBezTo>
                  <a:pt x="62" y="120"/>
                  <a:pt x="65" y="133"/>
                  <a:pt x="66" y="138"/>
                </a:cubicBezTo>
                <a:cubicBezTo>
                  <a:pt x="67" y="141"/>
                  <a:pt x="70" y="144"/>
                  <a:pt x="70" y="148"/>
                </a:cubicBezTo>
                <a:cubicBezTo>
                  <a:pt x="72" y="155"/>
                  <a:pt x="75" y="161"/>
                  <a:pt x="80" y="166"/>
                </a:cubicBezTo>
                <a:cubicBezTo>
                  <a:pt x="81" y="167"/>
                  <a:pt x="82" y="169"/>
                  <a:pt x="82" y="170"/>
                </a:cubicBezTo>
                <a:cubicBezTo>
                  <a:pt x="81" y="175"/>
                  <a:pt x="81" y="181"/>
                  <a:pt x="80" y="186"/>
                </a:cubicBezTo>
                <a:cubicBezTo>
                  <a:pt x="80" y="187"/>
                  <a:pt x="78" y="189"/>
                  <a:pt x="77" y="189"/>
                </a:cubicBezTo>
                <a:cubicBezTo>
                  <a:pt x="73" y="190"/>
                  <a:pt x="72" y="193"/>
                  <a:pt x="71" y="195"/>
                </a:cubicBezTo>
                <a:cubicBezTo>
                  <a:pt x="70" y="199"/>
                  <a:pt x="69" y="203"/>
                  <a:pt x="67" y="206"/>
                </a:cubicBezTo>
                <a:cubicBezTo>
                  <a:pt x="67" y="207"/>
                  <a:pt x="65" y="209"/>
                  <a:pt x="64" y="209"/>
                </a:cubicBezTo>
                <a:cubicBezTo>
                  <a:pt x="56" y="212"/>
                  <a:pt x="49" y="214"/>
                  <a:pt x="41" y="217"/>
                </a:cubicBezTo>
                <a:cubicBezTo>
                  <a:pt x="33" y="220"/>
                  <a:pt x="12" y="233"/>
                  <a:pt x="4" y="237"/>
                </a:cubicBezTo>
                <a:cubicBezTo>
                  <a:pt x="0" y="239"/>
                  <a:pt x="2" y="256"/>
                  <a:pt x="2" y="256"/>
                </a:cubicBezTo>
                <a:cubicBezTo>
                  <a:pt x="235" y="256"/>
                  <a:pt x="235" y="256"/>
                  <a:pt x="235" y="256"/>
                </a:cubicBezTo>
                <a:cubicBezTo>
                  <a:pt x="235" y="256"/>
                  <a:pt x="238" y="238"/>
                  <a:pt x="233" y="236"/>
                </a:cubicBezTo>
                <a:close/>
              </a:path>
            </a:pathLst>
          </a:custGeom>
          <a:solidFill>
            <a:srgbClr val="003142"/>
          </a:solidFill>
          <a:ln>
            <a:noFill/>
          </a:ln>
        </p:spPr>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2020/7/13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2020/7/13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2020/7/13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2020/7/13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2020/7/13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9" name="矩形 8"/>
          <p:cNvSpPr/>
          <p:nvPr userDrawn="1"/>
        </p:nvSpPr>
        <p:spPr>
          <a:xfrm>
            <a:off x="6228184" y="17117366"/>
            <a:ext cx="827801" cy="368028"/>
          </a:xfrm>
          <a:prstGeom prst="rect">
            <a:avLst/>
          </a:prstGeom>
          <a:no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模板下载：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2"/>
              </a:rPr>
              <a:t>www.1ppt.com/moban/</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行业</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模板：</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3"/>
              </a:rPr>
              <a:t>www.1ppt.com/hangye/</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节日</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模板：</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4"/>
              </a:rPr>
              <a:t>www.1ppt.com/jieri/</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PPT</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素材下载：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5"/>
              </a:rPr>
              <a:t>www.1ppt.com/sucai/</a:t>
            </a:r>
            <a:endPar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背景图片：</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6"/>
              </a:rPr>
              <a:t>www.1ppt.com/beijing/</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PPT</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图表下载：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7"/>
              </a:rPr>
              <a:t>www.1ppt.com/tubiao/</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优秀</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8"/>
              </a:rPr>
              <a:t>www.1ppt.com/xiazai/</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PPT</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教程： </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9"/>
              </a:rPr>
              <a:t>www.1ppt.com/powerpoint/</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Word</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教程： </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0"/>
              </a:rPr>
              <a:t>www.1ppt.com/word/</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Excel</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教程：</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1"/>
              </a:rPr>
              <a:t>www.1ppt.com/excel/</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资料下载：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2"/>
              </a:rPr>
              <a:t>www.1ppt.com/ziliao/</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PPT</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课件下载：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3"/>
              </a:rPr>
              <a:t>www.1ppt.com/kejian/</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范文下载：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4"/>
              </a:rPr>
              <a:t>www.1ppt.com/fanwen/</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试卷下载：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5"/>
              </a:rPr>
              <a:t>www.1ppt.com/shiti/</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教案下载：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6"/>
              </a:rPr>
              <a:t>www.1ppt.com/jiaoan/</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r>
              <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字体下载：</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7"/>
              </a:rPr>
              <a:t>www.1ppt.com/ziti/</a:t>
            </a: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endParaRPr kumimoji="0" lang="zh-CN" altLang="en-US" sz="100"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2020/7/13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cstate="screen">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2020/7/13</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pic>
        <p:nvPicPr>
          <p:cNvPr id="8" name="图片 7"/>
          <p:cNvPicPr>
            <a:picLocks noChangeAspect="1"/>
          </p:cNvPicPr>
          <p:nvPr userDrawn="1"/>
        </p:nvPicPr>
        <p:blipFill>
          <a:blip r:embed="rId12" cstate="screen">
            <a:extLst>
              <a:ext uri="{BEBA8EAE-BF5A-486C-A8C5-ECC9F3942E4B}">
                <a14:imgProps xmlns:a14="http://schemas.microsoft.com/office/drawing/2010/main">
                  <a14:imgLayer r:embed="rId13">
                    <a14:imgEffect>
                      <a14:brightnessContrast contrast="-20000"/>
                    </a14:imgEffect>
                  </a14:imgLayer>
                </a14:imgProps>
              </a:ext>
            </a:extLst>
          </a:blip>
          <a:stretch>
            <a:fillRect/>
          </a:stretch>
        </p:blipFill>
        <p:spPr>
          <a:xfrm>
            <a:off x="0" y="0"/>
            <a:ext cx="9145588" cy="5145088"/>
          </a:xfrm>
          <a:prstGeom prst="rect">
            <a:avLst/>
          </a:prstGeom>
        </p:spPr>
      </p:pic>
      <p:sp>
        <p:nvSpPr>
          <p:cNvPr id="9" name="矩形 8"/>
          <p:cNvSpPr/>
          <p:nvPr userDrawn="1"/>
        </p:nvSpPr>
        <p:spPr>
          <a:xfrm>
            <a:off x="0" y="0"/>
            <a:ext cx="9145588" cy="5145088"/>
          </a:xfrm>
          <a:prstGeom prst="rect">
            <a:avLst/>
          </a:prstGeom>
          <a:gradFill flip="none" rotWithShape="1">
            <a:gsLst>
              <a:gs pos="0">
                <a:schemeClr val="bg1">
                  <a:alpha val="55000"/>
                </a:schemeClr>
              </a:gs>
              <a:gs pos="71000">
                <a:schemeClr val="bg1">
                  <a:lumMod val="9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52" tIns="45726" rIns="91452" bIns="45726" numCol="1" spcCol="0" rtlCol="0" fromWordArt="0" anchor="ctr" anchorCtr="0" forceAA="0" compatLnSpc="1">
            <a:noAutofit/>
          </a:bodyP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6.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60.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hemeOverride" Target="../theme/themeOverride5.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6.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7.xml"/><Relationship Id="rId5"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hemeOverride" Target="../theme/themeOverride8.xml"/><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hemeOverride" Target="../theme/themeOverride9.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1.gif"/></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hemeOverride" Target="../theme/themeOverride10.xml"/><Relationship Id="rId6" Type="http://schemas.openxmlformats.org/officeDocument/2006/relationships/image" Target="../media/image12.gif"/><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11.xml"/><Relationship Id="rId6" Type="http://schemas.openxmlformats.org/officeDocument/2006/relationships/image" Target="../media/image13.gif"/><Relationship Id="rId5" Type="http://schemas.openxmlformats.org/officeDocument/2006/relationships/image" Target="../media/image4.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9.xml"/><Relationship Id="rId1" Type="http://schemas.openxmlformats.org/officeDocument/2006/relationships/themeOverride" Target="../theme/themeOverride1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96171" y="1455626"/>
            <a:ext cx="8352928" cy="2232248"/>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TextBox 26"/>
          <p:cNvSpPr txBox="1"/>
          <p:nvPr/>
        </p:nvSpPr>
        <p:spPr>
          <a:xfrm>
            <a:off x="2488870" y="2499742"/>
            <a:ext cx="4168775" cy="368300"/>
          </a:xfrm>
          <a:prstGeom prst="rect">
            <a:avLst/>
          </a:prstGeom>
          <a:noFill/>
        </p:spPr>
        <p:txBody>
          <a:bodyPr wrap="square" rtlCol="0">
            <a:spAutoFit/>
          </a:bodyPr>
          <a:lstStyle/>
          <a:p>
            <a:pPr algn="ctr"/>
            <a:r>
              <a:rPr lang="zh-CN" altLang="en-US" b="1" dirty="0">
                <a:solidFill>
                  <a:schemeClr val="bg1"/>
                </a:solidFill>
                <a:cs typeface="+mn-ea"/>
                <a:sym typeface="+mn-lt"/>
              </a:rPr>
              <a:t>控制工程学院</a:t>
            </a:r>
            <a:r>
              <a:rPr lang="en-US" altLang="zh-CN" b="1" dirty="0">
                <a:solidFill>
                  <a:schemeClr val="bg1"/>
                </a:solidFill>
                <a:cs typeface="+mn-ea"/>
                <a:sym typeface="+mn-lt"/>
              </a:rPr>
              <a:t>    </a:t>
            </a:r>
            <a:r>
              <a:rPr lang="zh-CN" b="1" dirty="0">
                <a:solidFill>
                  <a:schemeClr val="bg1"/>
                </a:solidFill>
                <a:cs typeface="+mn-ea"/>
                <a:sym typeface="+mn-lt"/>
              </a:rPr>
              <a:t>测控技术与仪器</a:t>
            </a:r>
            <a:r>
              <a:rPr lang="en-US" altLang="zh-CN" b="1" dirty="0">
                <a:solidFill>
                  <a:schemeClr val="bg1"/>
                </a:solidFill>
                <a:cs typeface="+mn-ea"/>
                <a:sym typeface="+mn-lt"/>
              </a:rPr>
              <a:t>1701</a:t>
            </a:r>
            <a:r>
              <a:rPr lang="zh-CN" altLang="en-US" b="1" dirty="0">
                <a:solidFill>
                  <a:schemeClr val="bg1"/>
                </a:solidFill>
                <a:cs typeface="+mn-ea"/>
                <a:sym typeface="+mn-lt"/>
              </a:rPr>
              <a:t>班</a:t>
            </a:r>
          </a:p>
        </p:txBody>
      </p:sp>
      <p:sp>
        <p:nvSpPr>
          <p:cNvPr id="25" name="矩形 24"/>
          <p:cNvSpPr/>
          <p:nvPr/>
        </p:nvSpPr>
        <p:spPr>
          <a:xfrm>
            <a:off x="1928463" y="1743658"/>
            <a:ext cx="5289589" cy="646331"/>
          </a:xfrm>
          <a:prstGeom prst="rect">
            <a:avLst/>
          </a:prstGeom>
        </p:spPr>
        <p:txBody>
          <a:bodyPr wrap="square">
            <a:spAutoFit/>
          </a:bodyPr>
          <a:lstStyle/>
          <a:p>
            <a:pPr algn="ctr" fontAlgn="auto">
              <a:spcBef>
                <a:spcPts val="0"/>
              </a:spcBef>
              <a:spcAft>
                <a:spcPts val="0"/>
              </a:spcAft>
              <a:defRPr/>
            </a:pPr>
            <a:r>
              <a:rPr lang="zh-CN" altLang="en-US" sz="3600" b="1" spc="300" dirty="0">
                <a:solidFill>
                  <a:schemeClr val="bg1"/>
                </a:solidFill>
                <a:cs typeface="+mn-ea"/>
                <a:sym typeface="+mn-lt"/>
              </a:rPr>
              <a:t>液位控制系统</a:t>
            </a:r>
            <a:r>
              <a:rPr lang="zh-CN" sz="3600" b="1" spc="300" dirty="0">
                <a:solidFill>
                  <a:schemeClr val="bg1"/>
                </a:solidFill>
                <a:cs typeface="+mn-ea"/>
                <a:sym typeface="+mn-lt"/>
              </a:rPr>
              <a:t>课程设计</a:t>
            </a:r>
          </a:p>
        </p:txBody>
      </p:sp>
      <p:sp>
        <p:nvSpPr>
          <p:cNvPr id="28" name="TextBox 27"/>
          <p:cNvSpPr txBox="1"/>
          <p:nvPr/>
        </p:nvSpPr>
        <p:spPr>
          <a:xfrm>
            <a:off x="569599" y="3003059"/>
            <a:ext cx="8007321" cy="338554"/>
          </a:xfrm>
          <a:prstGeom prst="rect">
            <a:avLst/>
          </a:prstGeom>
          <a:noFill/>
        </p:spPr>
        <p:txBody>
          <a:bodyPr wrap="none" rtlCol="0">
            <a:spAutoFit/>
          </a:bodyPr>
          <a:lstStyle/>
          <a:p>
            <a:pPr algn="ctr"/>
            <a:r>
              <a:rPr lang="zh-CN" altLang="en-US" sz="1600" dirty="0">
                <a:solidFill>
                  <a:schemeClr val="bg1"/>
                </a:solidFill>
                <a:cs typeface="+mn-ea"/>
                <a:sym typeface="+mn-lt"/>
              </a:rPr>
              <a:t>指导老师：宋爱娟 齐世清</a:t>
            </a:r>
            <a:r>
              <a:rPr lang="en-US" altLang="zh-CN" sz="1600" dirty="0">
                <a:solidFill>
                  <a:schemeClr val="bg1"/>
                </a:solidFill>
                <a:cs typeface="+mn-ea"/>
                <a:sym typeface="+mn-lt"/>
              </a:rPr>
              <a:t>  </a:t>
            </a:r>
            <a:r>
              <a:rPr lang="zh-CN" altLang="en-US" sz="1600" dirty="0">
                <a:solidFill>
                  <a:schemeClr val="bg1"/>
                </a:solidFill>
                <a:cs typeface="+mn-ea"/>
                <a:sym typeface="+mn-lt"/>
              </a:rPr>
              <a:t>组长：陈若愚 小组成员：黄锟、赵占宇、皮峻银、王旭薇</a:t>
            </a:r>
          </a:p>
        </p:txBody>
      </p:sp>
      <p:grpSp>
        <p:nvGrpSpPr>
          <p:cNvPr id="8" name="组合 7"/>
          <p:cNvGrpSpPr/>
          <p:nvPr/>
        </p:nvGrpSpPr>
        <p:grpSpPr>
          <a:xfrm>
            <a:off x="3563888" y="3437587"/>
            <a:ext cx="2016224" cy="645160"/>
            <a:chOff x="3563888" y="3437587"/>
            <a:chExt cx="2016224" cy="645160"/>
          </a:xfrm>
        </p:grpSpPr>
        <p:sp>
          <p:nvSpPr>
            <p:cNvPr id="11" name="矩形 10"/>
            <p:cNvSpPr/>
            <p:nvPr/>
          </p:nvSpPr>
          <p:spPr>
            <a:xfrm>
              <a:off x="3563888" y="3453828"/>
              <a:ext cx="2016224" cy="531310"/>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cs typeface="+mn-ea"/>
                  <a:sym typeface="+mn-lt"/>
                </a:rPr>
                <a:t>2020/07/13</a:t>
              </a:r>
              <a:endParaRPr lang="zh-CN" altLang="en-US" dirty="0">
                <a:cs typeface="+mn-ea"/>
                <a:sym typeface="+mn-lt"/>
              </a:endParaRPr>
            </a:p>
          </p:txBody>
        </p:sp>
        <p:sp>
          <p:nvSpPr>
            <p:cNvPr id="6" name="文本框 5"/>
            <p:cNvSpPr txBox="1"/>
            <p:nvPr/>
          </p:nvSpPr>
          <p:spPr>
            <a:xfrm>
              <a:off x="4067944" y="3437587"/>
              <a:ext cx="309880" cy="645160"/>
            </a:xfrm>
            <a:prstGeom prst="rect">
              <a:avLst/>
            </a:prstGeom>
            <a:noFill/>
          </p:spPr>
          <p:txBody>
            <a:bodyPr wrap="none" rtlCol="0">
              <a:spAutoFit/>
            </a:bodyPr>
            <a:lstStyle/>
            <a:p>
              <a:endParaRPr lang="zh-CN" altLang="en-US" sz="3600" dirty="0">
                <a:solidFill>
                  <a:schemeClr val="bg1"/>
                </a:solidFill>
                <a:latin typeface="Agency FB" panose="020B0503020202020204" pitchFamily="34" charset="0"/>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250" fill="hold"/>
                                        <p:tgtEl>
                                          <p:spTgt spid="8"/>
                                        </p:tgtEl>
                                        <p:attrNameLst>
                                          <p:attrName>ppt_w</p:attrName>
                                        </p:attrNameLst>
                                      </p:cBhvr>
                                      <p:tavLst>
                                        <p:tav tm="0">
                                          <p:val>
                                            <p:fltVal val="0"/>
                                          </p:val>
                                        </p:tav>
                                        <p:tav tm="100000">
                                          <p:val>
                                            <p:strVal val="#ppt_w"/>
                                          </p:val>
                                        </p:tav>
                                      </p:tavLst>
                                    </p:anim>
                                    <p:anim calcmode="lin" valueType="num">
                                      <p:cBhvr>
                                        <p:cTn id="12" dur="250" fill="hold"/>
                                        <p:tgtEl>
                                          <p:spTgt spid="8"/>
                                        </p:tgtEl>
                                        <p:attrNameLst>
                                          <p:attrName>ppt_h</p:attrName>
                                        </p:attrNameLst>
                                      </p:cBhvr>
                                      <p:tavLst>
                                        <p:tav tm="0">
                                          <p:val>
                                            <p:fltVal val="0"/>
                                          </p:val>
                                        </p:tav>
                                        <p:tav tm="100000">
                                          <p:val>
                                            <p:strVal val="#ppt_h"/>
                                          </p:val>
                                        </p:tav>
                                      </p:tavLst>
                                    </p:anim>
                                    <p:animEffect transition="in" filter="fade">
                                      <p:cBhvr>
                                        <p:cTn id="13" dur="250"/>
                                        <p:tgtEl>
                                          <p:spTgt spid="8"/>
                                        </p:tgtEl>
                                      </p:cBhvr>
                                    </p:animEffect>
                                  </p:childTnLst>
                                </p:cTn>
                              </p:par>
                            </p:childTnLst>
                          </p:cTn>
                        </p:par>
                        <p:par>
                          <p:cTn id="14" fill="hold">
                            <p:stCondLst>
                              <p:cond delay="750"/>
                            </p:stCondLst>
                            <p:childTnLst>
                              <p:par>
                                <p:cTn id="15" presetID="53" presetClass="entr" presetSubtype="16"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p:cTn id="17" dur="500" fill="hold"/>
                                        <p:tgtEl>
                                          <p:spTgt spid="25"/>
                                        </p:tgtEl>
                                        <p:attrNameLst>
                                          <p:attrName>ppt_w</p:attrName>
                                        </p:attrNameLst>
                                      </p:cBhvr>
                                      <p:tavLst>
                                        <p:tav tm="0">
                                          <p:val>
                                            <p:fltVal val="0"/>
                                          </p:val>
                                        </p:tav>
                                        <p:tav tm="100000">
                                          <p:val>
                                            <p:strVal val="#ppt_w"/>
                                          </p:val>
                                        </p:tav>
                                      </p:tavLst>
                                    </p:anim>
                                    <p:anim calcmode="lin" valueType="num">
                                      <p:cBhvr>
                                        <p:cTn id="18" dur="500" fill="hold"/>
                                        <p:tgtEl>
                                          <p:spTgt spid="25"/>
                                        </p:tgtEl>
                                        <p:attrNameLst>
                                          <p:attrName>ppt_h</p:attrName>
                                        </p:attrNameLst>
                                      </p:cBhvr>
                                      <p:tavLst>
                                        <p:tav tm="0">
                                          <p:val>
                                            <p:fltVal val="0"/>
                                          </p:val>
                                        </p:tav>
                                        <p:tav tm="100000">
                                          <p:val>
                                            <p:strVal val="#ppt_h"/>
                                          </p:val>
                                        </p:tav>
                                      </p:tavLst>
                                    </p:anim>
                                    <p:animEffect transition="in" filter="fade">
                                      <p:cBhvr>
                                        <p:cTn id="19" dur="500"/>
                                        <p:tgtEl>
                                          <p:spTgt spid="25"/>
                                        </p:tgtEl>
                                      </p:cBhvr>
                                    </p:animEffect>
                                  </p:childTnLst>
                                </p:cTn>
                              </p:par>
                            </p:childTnLst>
                          </p:cTn>
                        </p:par>
                        <p:par>
                          <p:cTn id="20" fill="hold">
                            <p:stCondLst>
                              <p:cond delay="1250"/>
                            </p:stCondLst>
                            <p:childTnLst>
                              <p:par>
                                <p:cTn id="21" presetID="53" presetClass="entr" presetSubtype="16"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childTnLst>
                          </p:cTn>
                        </p:par>
                        <p:par>
                          <p:cTn id="26" fill="hold">
                            <p:stCondLst>
                              <p:cond delay="1750"/>
                            </p:stCondLst>
                            <p:childTnLst>
                              <p:par>
                                <p:cTn id="27" presetID="42" presetClass="entr" presetSubtype="0"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1000"/>
                                        <p:tgtEl>
                                          <p:spTgt spid="28"/>
                                        </p:tgtEl>
                                      </p:cBhvr>
                                    </p:animEffect>
                                    <p:anim calcmode="lin" valueType="num">
                                      <p:cBhvr>
                                        <p:cTn id="30" dur="1000" fill="hold"/>
                                        <p:tgtEl>
                                          <p:spTgt spid="28"/>
                                        </p:tgtEl>
                                        <p:attrNameLst>
                                          <p:attrName>ppt_x</p:attrName>
                                        </p:attrNameLst>
                                      </p:cBhvr>
                                      <p:tavLst>
                                        <p:tav tm="0">
                                          <p:val>
                                            <p:strVal val="#ppt_x"/>
                                          </p:val>
                                        </p:tav>
                                        <p:tav tm="100000">
                                          <p:val>
                                            <p:strVal val="#ppt_x"/>
                                          </p:val>
                                        </p:tav>
                                      </p:tavLst>
                                    </p:anim>
                                    <p:anim calcmode="lin" valueType="num">
                                      <p:cBhvr>
                                        <p:cTn id="3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16" grpId="0"/>
      <p:bldP spid="25" grpId="0"/>
      <p:bldP spid="2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p:cNvPicPr>
            <a:picLocks noChangeAspect="1"/>
          </p:cNvPicPr>
          <p:nvPr/>
        </p:nvPicPr>
        <p:blipFill>
          <a:blip r:embed="rId2"/>
          <a:stretch>
            <a:fillRect/>
          </a:stretch>
        </p:blipFill>
        <p:spPr>
          <a:xfrm>
            <a:off x="-635" y="0"/>
            <a:ext cx="9149080" cy="606425"/>
          </a:xfrm>
          <a:prstGeom prst="rect">
            <a:avLst/>
          </a:prstGeom>
        </p:spPr>
      </p:pic>
      <p:pic>
        <p:nvPicPr>
          <p:cNvPr id="71" name="图片 7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4" name="等腰三角形 3">
            <a:extLst>
              <a:ext uri="{FF2B5EF4-FFF2-40B4-BE49-F238E27FC236}">
                <a16:creationId xmlns:a16="http://schemas.microsoft.com/office/drawing/2014/main" id="{B262E0A0-05D7-4E80-9BDB-D336EEB99943}"/>
              </a:ext>
            </a:extLst>
          </p:cNvPr>
          <p:cNvSpPr/>
          <p:nvPr/>
        </p:nvSpPr>
        <p:spPr>
          <a:xfrm rot="5400000">
            <a:off x="1385646" y="1437624"/>
            <a:ext cx="936104" cy="111612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a:extLst>
              <a:ext uri="{FF2B5EF4-FFF2-40B4-BE49-F238E27FC236}">
                <a16:creationId xmlns:a16="http://schemas.microsoft.com/office/drawing/2014/main" id="{6F901AA3-EF62-467F-9BA1-A85034A09C3D}"/>
              </a:ext>
            </a:extLst>
          </p:cNvPr>
          <p:cNvCxnSpPr>
            <a:cxnSpLocks/>
          </p:cNvCxnSpPr>
          <p:nvPr/>
        </p:nvCxnSpPr>
        <p:spPr>
          <a:xfrm flipH="1">
            <a:off x="395536" y="1782238"/>
            <a:ext cx="9001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0AA188EF-FF64-42B2-9C5F-3C0F2767B199}"/>
              </a:ext>
            </a:extLst>
          </p:cNvPr>
          <p:cNvCxnSpPr>
            <a:cxnSpLocks/>
          </p:cNvCxnSpPr>
          <p:nvPr/>
        </p:nvCxnSpPr>
        <p:spPr>
          <a:xfrm flipH="1">
            <a:off x="873226" y="2214286"/>
            <a:ext cx="42241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E4C4A5C0-4709-4F6E-8AC5-E2ED70091B81}"/>
              </a:ext>
            </a:extLst>
          </p:cNvPr>
          <p:cNvCxnSpPr>
            <a:cxnSpLocks/>
          </p:cNvCxnSpPr>
          <p:nvPr/>
        </p:nvCxnSpPr>
        <p:spPr>
          <a:xfrm flipV="1">
            <a:off x="873226" y="2214286"/>
            <a:ext cx="0" cy="1294358"/>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17" name="组合 16">
            <a:extLst>
              <a:ext uri="{FF2B5EF4-FFF2-40B4-BE49-F238E27FC236}">
                <a16:creationId xmlns:a16="http://schemas.microsoft.com/office/drawing/2014/main" id="{B4F3CB11-FEF3-4F30-88B9-256561C4BB54}"/>
              </a:ext>
            </a:extLst>
          </p:cNvPr>
          <p:cNvGrpSpPr/>
          <p:nvPr/>
        </p:nvGrpSpPr>
        <p:grpSpPr>
          <a:xfrm>
            <a:off x="791580" y="3508644"/>
            <a:ext cx="163292" cy="720080"/>
            <a:chOff x="2015716" y="3003798"/>
            <a:chExt cx="163292" cy="720080"/>
          </a:xfrm>
        </p:grpSpPr>
        <p:cxnSp>
          <p:nvCxnSpPr>
            <p:cNvPr id="13" name="直接连接符 12">
              <a:extLst>
                <a:ext uri="{FF2B5EF4-FFF2-40B4-BE49-F238E27FC236}">
                  <a16:creationId xmlns:a16="http://schemas.microsoft.com/office/drawing/2014/main" id="{08029FA6-4C0D-46BE-A901-1102CCFDB0EF}"/>
                </a:ext>
              </a:extLst>
            </p:cNvPr>
            <p:cNvCxnSpPr>
              <a:cxnSpLocks/>
            </p:cNvCxnSpPr>
            <p:nvPr/>
          </p:nvCxnSpPr>
          <p:spPr>
            <a:xfrm flipV="1">
              <a:off x="2015716" y="3003798"/>
              <a:ext cx="0" cy="7200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B264F6E8-C458-476A-A4EE-F67794A0D3A7}"/>
                </a:ext>
              </a:extLst>
            </p:cNvPr>
            <p:cNvCxnSpPr>
              <a:cxnSpLocks/>
            </p:cNvCxnSpPr>
            <p:nvPr/>
          </p:nvCxnSpPr>
          <p:spPr>
            <a:xfrm flipV="1">
              <a:off x="2179008" y="3003798"/>
              <a:ext cx="0" cy="7200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DDEAA5F8-F612-4611-82CA-857D8A340B2C}"/>
                </a:ext>
              </a:extLst>
            </p:cNvPr>
            <p:cNvCxnSpPr>
              <a:cxnSpLocks/>
            </p:cNvCxnSpPr>
            <p:nvPr/>
          </p:nvCxnSpPr>
          <p:spPr>
            <a:xfrm flipH="1">
              <a:off x="2015716" y="3003798"/>
              <a:ext cx="163292"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DA311E1B-FACA-4B34-A8C5-C0E7D9E80C32}"/>
                </a:ext>
              </a:extLst>
            </p:cNvPr>
            <p:cNvCxnSpPr>
              <a:cxnSpLocks/>
            </p:cNvCxnSpPr>
            <p:nvPr/>
          </p:nvCxnSpPr>
          <p:spPr>
            <a:xfrm flipH="1">
              <a:off x="2015716" y="3723878"/>
              <a:ext cx="163292" cy="0"/>
            </a:xfrm>
            <a:prstGeom prst="line">
              <a:avLst/>
            </a:prstGeom>
            <a:ln w="28575"/>
          </p:spPr>
          <p:style>
            <a:lnRef idx="1">
              <a:schemeClr val="accent1"/>
            </a:lnRef>
            <a:fillRef idx="0">
              <a:schemeClr val="accent1"/>
            </a:fillRef>
            <a:effectRef idx="0">
              <a:schemeClr val="accent1"/>
            </a:effectRef>
            <a:fontRef idx="minor">
              <a:schemeClr val="tx1"/>
            </a:fontRef>
          </p:style>
        </p:cxnSp>
      </p:grpSp>
      <p:cxnSp>
        <p:nvCxnSpPr>
          <p:cNvPr id="23" name="直接连接符 22">
            <a:extLst>
              <a:ext uri="{FF2B5EF4-FFF2-40B4-BE49-F238E27FC236}">
                <a16:creationId xmlns:a16="http://schemas.microsoft.com/office/drawing/2014/main" id="{446BCA71-2F7B-42C3-959A-19FDB0355748}"/>
              </a:ext>
            </a:extLst>
          </p:cNvPr>
          <p:cNvCxnSpPr>
            <a:cxnSpLocks/>
          </p:cNvCxnSpPr>
          <p:nvPr/>
        </p:nvCxnSpPr>
        <p:spPr>
          <a:xfrm flipV="1">
            <a:off x="873226" y="4228724"/>
            <a:ext cx="0" cy="36004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80FF0E98-4CBC-434E-A349-709C3353182E}"/>
              </a:ext>
            </a:extLst>
          </p:cNvPr>
          <p:cNvCxnSpPr>
            <a:cxnSpLocks/>
          </p:cNvCxnSpPr>
          <p:nvPr/>
        </p:nvCxnSpPr>
        <p:spPr>
          <a:xfrm flipH="1">
            <a:off x="657202" y="4588764"/>
            <a:ext cx="43204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10FCEB4-8D53-496B-AAC5-13F501590213}"/>
              </a:ext>
            </a:extLst>
          </p:cNvPr>
          <p:cNvCxnSpPr>
            <a:cxnSpLocks/>
          </p:cNvCxnSpPr>
          <p:nvPr/>
        </p:nvCxnSpPr>
        <p:spPr>
          <a:xfrm flipH="1">
            <a:off x="724391" y="4660772"/>
            <a:ext cx="29767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8FB09B98-9A6F-4479-B24B-C50FD6D7A7D9}"/>
              </a:ext>
            </a:extLst>
          </p:cNvPr>
          <p:cNvCxnSpPr>
            <a:cxnSpLocks/>
          </p:cNvCxnSpPr>
          <p:nvPr/>
        </p:nvCxnSpPr>
        <p:spPr>
          <a:xfrm flipH="1">
            <a:off x="757985" y="4732780"/>
            <a:ext cx="230481" cy="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31" name="组合 30">
            <a:extLst>
              <a:ext uri="{FF2B5EF4-FFF2-40B4-BE49-F238E27FC236}">
                <a16:creationId xmlns:a16="http://schemas.microsoft.com/office/drawing/2014/main" id="{9DB6D60D-9A11-4A22-8951-CCBB00600443}"/>
              </a:ext>
            </a:extLst>
          </p:cNvPr>
          <p:cNvGrpSpPr/>
          <p:nvPr/>
        </p:nvGrpSpPr>
        <p:grpSpPr>
          <a:xfrm>
            <a:off x="2834169" y="2286294"/>
            <a:ext cx="163292" cy="720080"/>
            <a:chOff x="2015716" y="3003798"/>
            <a:chExt cx="163292" cy="720080"/>
          </a:xfrm>
        </p:grpSpPr>
        <p:cxnSp>
          <p:nvCxnSpPr>
            <p:cNvPr id="32" name="直接连接符 31">
              <a:extLst>
                <a:ext uri="{FF2B5EF4-FFF2-40B4-BE49-F238E27FC236}">
                  <a16:creationId xmlns:a16="http://schemas.microsoft.com/office/drawing/2014/main" id="{DA92BE05-87F6-4C2A-8AAF-423AE10999EB}"/>
                </a:ext>
              </a:extLst>
            </p:cNvPr>
            <p:cNvCxnSpPr>
              <a:cxnSpLocks/>
            </p:cNvCxnSpPr>
            <p:nvPr/>
          </p:nvCxnSpPr>
          <p:spPr>
            <a:xfrm flipV="1">
              <a:off x="2015716" y="3003798"/>
              <a:ext cx="0" cy="7200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C1CB8241-300B-44FE-AC9E-2415F9795E14}"/>
                </a:ext>
              </a:extLst>
            </p:cNvPr>
            <p:cNvCxnSpPr>
              <a:cxnSpLocks/>
            </p:cNvCxnSpPr>
            <p:nvPr/>
          </p:nvCxnSpPr>
          <p:spPr>
            <a:xfrm flipV="1">
              <a:off x="2179008" y="3003798"/>
              <a:ext cx="0" cy="7200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174EC0D4-3C11-45F5-9EAD-9B484BE3E578}"/>
                </a:ext>
              </a:extLst>
            </p:cNvPr>
            <p:cNvCxnSpPr>
              <a:cxnSpLocks/>
            </p:cNvCxnSpPr>
            <p:nvPr/>
          </p:nvCxnSpPr>
          <p:spPr>
            <a:xfrm flipH="1">
              <a:off x="2015716" y="3003798"/>
              <a:ext cx="163292"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BDA91975-D0C3-4274-9B6F-8BF3F0C12B32}"/>
                </a:ext>
              </a:extLst>
            </p:cNvPr>
            <p:cNvCxnSpPr>
              <a:cxnSpLocks/>
            </p:cNvCxnSpPr>
            <p:nvPr/>
          </p:nvCxnSpPr>
          <p:spPr>
            <a:xfrm flipH="1">
              <a:off x="2015716" y="3723878"/>
              <a:ext cx="163292" cy="0"/>
            </a:xfrm>
            <a:prstGeom prst="line">
              <a:avLst/>
            </a:prstGeom>
            <a:ln w="28575"/>
          </p:spPr>
          <p:style>
            <a:lnRef idx="1">
              <a:schemeClr val="accent1"/>
            </a:lnRef>
            <a:fillRef idx="0">
              <a:schemeClr val="accent1"/>
            </a:fillRef>
            <a:effectRef idx="0">
              <a:schemeClr val="accent1"/>
            </a:effectRef>
            <a:fontRef idx="minor">
              <a:schemeClr val="tx1"/>
            </a:fontRef>
          </p:style>
        </p:cxnSp>
      </p:grpSp>
      <p:cxnSp>
        <p:nvCxnSpPr>
          <p:cNvPr id="36" name="直接连接符 35">
            <a:extLst>
              <a:ext uri="{FF2B5EF4-FFF2-40B4-BE49-F238E27FC236}">
                <a16:creationId xmlns:a16="http://schemas.microsoft.com/office/drawing/2014/main" id="{0773B5A3-BB89-4BFF-B2B5-F93E7979B132}"/>
              </a:ext>
            </a:extLst>
          </p:cNvPr>
          <p:cNvCxnSpPr>
            <a:cxnSpLocks/>
          </p:cNvCxnSpPr>
          <p:nvPr/>
        </p:nvCxnSpPr>
        <p:spPr>
          <a:xfrm flipH="1">
            <a:off x="2411760" y="1995686"/>
            <a:ext cx="504055"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33AD4199-1E42-42EF-AAE9-49F8563551D6}"/>
              </a:ext>
            </a:extLst>
          </p:cNvPr>
          <p:cNvCxnSpPr>
            <a:cxnSpLocks/>
          </p:cNvCxnSpPr>
          <p:nvPr/>
        </p:nvCxnSpPr>
        <p:spPr>
          <a:xfrm flipV="1">
            <a:off x="2915816" y="1995686"/>
            <a:ext cx="0" cy="29060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6A3B407A-5A03-4C1F-972E-CDCE5DD62D70}"/>
              </a:ext>
            </a:extLst>
          </p:cNvPr>
          <p:cNvCxnSpPr>
            <a:cxnSpLocks/>
            <a:stCxn id="59" idx="2"/>
          </p:cNvCxnSpPr>
          <p:nvPr/>
        </p:nvCxnSpPr>
        <p:spPr>
          <a:xfrm flipH="1">
            <a:off x="873225" y="3263868"/>
            <a:ext cx="269799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948C8437-3D7D-4E9A-BA0C-DCA098DD0605}"/>
              </a:ext>
            </a:extLst>
          </p:cNvPr>
          <p:cNvCxnSpPr>
            <a:cxnSpLocks/>
          </p:cNvCxnSpPr>
          <p:nvPr/>
        </p:nvCxnSpPr>
        <p:spPr>
          <a:xfrm flipV="1">
            <a:off x="2915816" y="3006374"/>
            <a:ext cx="0" cy="25202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44" name="文本框 43">
            <a:extLst>
              <a:ext uri="{FF2B5EF4-FFF2-40B4-BE49-F238E27FC236}">
                <a16:creationId xmlns:a16="http://schemas.microsoft.com/office/drawing/2014/main" id="{1673EA61-DF8B-4AAD-9A02-8E03F0B9B488}"/>
              </a:ext>
            </a:extLst>
          </p:cNvPr>
          <p:cNvSpPr txBox="1"/>
          <p:nvPr/>
        </p:nvSpPr>
        <p:spPr>
          <a:xfrm>
            <a:off x="1272632" y="1582183"/>
            <a:ext cx="375424" cy="400110"/>
          </a:xfrm>
          <a:prstGeom prst="rect">
            <a:avLst/>
          </a:prstGeom>
          <a:noFill/>
        </p:spPr>
        <p:txBody>
          <a:bodyPr wrap="non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46" name="文本框 45">
            <a:extLst>
              <a:ext uri="{FF2B5EF4-FFF2-40B4-BE49-F238E27FC236}">
                <a16:creationId xmlns:a16="http://schemas.microsoft.com/office/drawing/2014/main" id="{1ACC5D8F-181F-4E0A-A406-83074C1B42C5}"/>
              </a:ext>
            </a:extLst>
          </p:cNvPr>
          <p:cNvSpPr txBox="1"/>
          <p:nvPr/>
        </p:nvSpPr>
        <p:spPr>
          <a:xfrm>
            <a:off x="1318640" y="2014231"/>
            <a:ext cx="295274" cy="400110"/>
          </a:xfrm>
          <a:prstGeom prst="rect">
            <a:avLst/>
          </a:prstGeom>
          <a:noFill/>
        </p:spPr>
        <p:txBody>
          <a:bodyPr wrap="none" rtlCol="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45" name="文本框 44">
            <a:extLst>
              <a:ext uri="{FF2B5EF4-FFF2-40B4-BE49-F238E27FC236}">
                <a16:creationId xmlns:a16="http://schemas.microsoft.com/office/drawing/2014/main" id="{DC5E3357-AE69-4155-BE69-DE8B507CE774}"/>
              </a:ext>
            </a:extLst>
          </p:cNvPr>
          <p:cNvSpPr txBox="1"/>
          <p:nvPr/>
        </p:nvSpPr>
        <p:spPr>
          <a:xfrm>
            <a:off x="2393503" y="2522368"/>
            <a:ext cx="375424" cy="276999"/>
          </a:xfrm>
          <a:prstGeom prst="rect">
            <a:avLst/>
          </a:prstGeom>
          <a:noFill/>
        </p:spPr>
        <p:txBody>
          <a:bodyPr wrap="none"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R1</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8" name="文本框 47">
            <a:extLst>
              <a:ext uri="{FF2B5EF4-FFF2-40B4-BE49-F238E27FC236}">
                <a16:creationId xmlns:a16="http://schemas.microsoft.com/office/drawing/2014/main" id="{5CCC6657-DBD0-46E4-BE47-2411396AA728}"/>
              </a:ext>
            </a:extLst>
          </p:cNvPr>
          <p:cNvSpPr txBox="1"/>
          <p:nvPr/>
        </p:nvSpPr>
        <p:spPr>
          <a:xfrm>
            <a:off x="345611" y="3730184"/>
            <a:ext cx="375424" cy="276999"/>
          </a:xfrm>
          <a:prstGeom prst="rect">
            <a:avLst/>
          </a:prstGeom>
          <a:noFill/>
        </p:spPr>
        <p:txBody>
          <a:bodyPr wrap="none"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R2</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49" name="直接连接符 48">
            <a:extLst>
              <a:ext uri="{FF2B5EF4-FFF2-40B4-BE49-F238E27FC236}">
                <a16:creationId xmlns:a16="http://schemas.microsoft.com/office/drawing/2014/main" id="{E172A941-256C-4CF4-A159-C599AFE08B9B}"/>
              </a:ext>
            </a:extLst>
          </p:cNvPr>
          <p:cNvCxnSpPr>
            <a:cxnSpLocks/>
          </p:cNvCxnSpPr>
          <p:nvPr/>
        </p:nvCxnSpPr>
        <p:spPr>
          <a:xfrm flipH="1">
            <a:off x="2997462" y="2633408"/>
            <a:ext cx="314398"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40A1B3B-953F-40E2-B856-AC59A581E406}"/>
              </a:ext>
            </a:extLst>
          </p:cNvPr>
          <p:cNvCxnSpPr>
            <a:cxnSpLocks/>
          </p:cNvCxnSpPr>
          <p:nvPr/>
        </p:nvCxnSpPr>
        <p:spPr>
          <a:xfrm flipV="1">
            <a:off x="3301566" y="2106274"/>
            <a:ext cx="0" cy="51177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447F45A7-035B-43AF-BFBF-3598A1973B71}"/>
              </a:ext>
            </a:extLst>
          </p:cNvPr>
          <p:cNvCxnSpPr>
            <a:cxnSpLocks/>
          </p:cNvCxnSpPr>
          <p:nvPr/>
        </p:nvCxnSpPr>
        <p:spPr>
          <a:xfrm flipH="1">
            <a:off x="2915816" y="2106274"/>
            <a:ext cx="39604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7" name="直接箭头连接符 56">
            <a:extLst>
              <a:ext uri="{FF2B5EF4-FFF2-40B4-BE49-F238E27FC236}">
                <a16:creationId xmlns:a16="http://schemas.microsoft.com/office/drawing/2014/main" id="{81B76474-CEB1-496A-B64B-58E851AF8AEF}"/>
              </a:ext>
            </a:extLst>
          </p:cNvPr>
          <p:cNvCxnSpPr/>
          <p:nvPr/>
        </p:nvCxnSpPr>
        <p:spPr>
          <a:xfrm>
            <a:off x="2663788" y="3366414"/>
            <a:ext cx="7200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文本框 57">
            <a:extLst>
              <a:ext uri="{FF2B5EF4-FFF2-40B4-BE49-F238E27FC236}">
                <a16:creationId xmlns:a16="http://schemas.microsoft.com/office/drawing/2014/main" id="{8488B8A0-9BF9-4D4C-852C-29425C29324C}"/>
              </a:ext>
            </a:extLst>
          </p:cNvPr>
          <p:cNvSpPr txBox="1"/>
          <p:nvPr/>
        </p:nvSpPr>
        <p:spPr>
          <a:xfrm>
            <a:off x="2920565" y="3373169"/>
            <a:ext cx="252005" cy="338554"/>
          </a:xfrm>
          <a:prstGeom prst="rect">
            <a:avLst/>
          </a:prstGeom>
          <a:noFill/>
        </p:spPr>
        <p:txBody>
          <a:bodyPr wrap="square" rtlCol="0">
            <a:spAutoFit/>
          </a:bodyPr>
          <a:lstStyle/>
          <a:p>
            <a:r>
              <a:rPr lang="en-US" altLang="zh-CN" sz="16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rPr>
              <a:t>I</a:t>
            </a:r>
            <a:endParaRPr lang="zh-CN" altLang="en-US" sz="1600" dirty="0">
              <a:solidFill>
                <a:schemeClr val="tx1">
                  <a:lumMod val="75000"/>
                  <a:lumOff val="2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9" name="椭圆 58">
            <a:extLst>
              <a:ext uri="{FF2B5EF4-FFF2-40B4-BE49-F238E27FC236}">
                <a16:creationId xmlns:a16="http://schemas.microsoft.com/office/drawing/2014/main" id="{E2F47933-8601-4EFC-8C07-DD8DD9ECBDA1}"/>
              </a:ext>
            </a:extLst>
          </p:cNvPr>
          <p:cNvSpPr/>
          <p:nvPr/>
        </p:nvSpPr>
        <p:spPr>
          <a:xfrm>
            <a:off x="3571218" y="3182861"/>
            <a:ext cx="162013" cy="162013"/>
          </a:xfrm>
          <a:prstGeom prst="ellipse">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418AD1A2-3BD0-41D5-86A6-C9898574421C}"/>
              </a:ext>
            </a:extLst>
          </p:cNvPr>
          <p:cNvSpPr txBox="1"/>
          <p:nvPr/>
        </p:nvSpPr>
        <p:spPr>
          <a:xfrm>
            <a:off x="395536" y="1469235"/>
            <a:ext cx="389850" cy="276999"/>
          </a:xfrm>
          <a:prstGeom prst="rect">
            <a:avLst/>
          </a:prstGeom>
          <a:noFill/>
        </p:spPr>
        <p:txBody>
          <a:bodyPr wrap="none"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U0</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64" name="组合 63">
            <a:extLst>
              <a:ext uri="{FF2B5EF4-FFF2-40B4-BE49-F238E27FC236}">
                <a16:creationId xmlns:a16="http://schemas.microsoft.com/office/drawing/2014/main" id="{7B297D78-93B9-4F70-B8B0-8119D1E1D5E3}"/>
              </a:ext>
            </a:extLst>
          </p:cNvPr>
          <p:cNvGrpSpPr/>
          <p:nvPr/>
        </p:nvGrpSpPr>
        <p:grpSpPr>
          <a:xfrm>
            <a:off x="3568383" y="3508644"/>
            <a:ext cx="163292" cy="720080"/>
            <a:chOff x="2015716" y="3003798"/>
            <a:chExt cx="163292" cy="720080"/>
          </a:xfrm>
        </p:grpSpPr>
        <p:cxnSp>
          <p:nvCxnSpPr>
            <p:cNvPr id="65" name="直接连接符 64">
              <a:extLst>
                <a:ext uri="{FF2B5EF4-FFF2-40B4-BE49-F238E27FC236}">
                  <a16:creationId xmlns:a16="http://schemas.microsoft.com/office/drawing/2014/main" id="{0A32662B-BB37-45D4-AC14-D57203A0030A}"/>
                </a:ext>
              </a:extLst>
            </p:cNvPr>
            <p:cNvCxnSpPr>
              <a:cxnSpLocks/>
            </p:cNvCxnSpPr>
            <p:nvPr/>
          </p:nvCxnSpPr>
          <p:spPr>
            <a:xfrm flipV="1">
              <a:off x="2015716" y="3003798"/>
              <a:ext cx="0" cy="7200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95D444BB-F6A5-4F37-A48A-4EFFF0FC6E13}"/>
                </a:ext>
              </a:extLst>
            </p:cNvPr>
            <p:cNvCxnSpPr>
              <a:cxnSpLocks/>
            </p:cNvCxnSpPr>
            <p:nvPr/>
          </p:nvCxnSpPr>
          <p:spPr>
            <a:xfrm flipV="1">
              <a:off x="2179008" y="3003798"/>
              <a:ext cx="0" cy="7200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7" name="直接连接符 66">
              <a:extLst>
                <a:ext uri="{FF2B5EF4-FFF2-40B4-BE49-F238E27FC236}">
                  <a16:creationId xmlns:a16="http://schemas.microsoft.com/office/drawing/2014/main" id="{83DAC2D3-ED55-40CB-819E-BB3031AB82B2}"/>
                </a:ext>
              </a:extLst>
            </p:cNvPr>
            <p:cNvCxnSpPr>
              <a:cxnSpLocks/>
            </p:cNvCxnSpPr>
            <p:nvPr/>
          </p:nvCxnSpPr>
          <p:spPr>
            <a:xfrm flipH="1">
              <a:off x="2015716" y="3003798"/>
              <a:ext cx="163292"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68" name="直接连接符 67">
              <a:extLst>
                <a:ext uri="{FF2B5EF4-FFF2-40B4-BE49-F238E27FC236}">
                  <a16:creationId xmlns:a16="http://schemas.microsoft.com/office/drawing/2014/main" id="{0077A040-7F73-402C-99AE-CC46F628F2DB}"/>
                </a:ext>
              </a:extLst>
            </p:cNvPr>
            <p:cNvCxnSpPr>
              <a:cxnSpLocks/>
            </p:cNvCxnSpPr>
            <p:nvPr/>
          </p:nvCxnSpPr>
          <p:spPr>
            <a:xfrm flipH="1">
              <a:off x="2015716" y="3723878"/>
              <a:ext cx="163292" cy="0"/>
            </a:xfrm>
            <a:prstGeom prst="line">
              <a:avLst/>
            </a:prstGeom>
            <a:ln w="28575"/>
          </p:spPr>
          <p:style>
            <a:lnRef idx="1">
              <a:schemeClr val="accent1"/>
            </a:lnRef>
            <a:fillRef idx="0">
              <a:schemeClr val="accent1"/>
            </a:fillRef>
            <a:effectRef idx="0">
              <a:schemeClr val="accent1"/>
            </a:effectRef>
            <a:fontRef idx="minor">
              <a:schemeClr val="tx1"/>
            </a:fontRef>
          </p:style>
        </p:cxnSp>
      </p:grpSp>
      <p:cxnSp>
        <p:nvCxnSpPr>
          <p:cNvPr id="69" name="直接连接符 68">
            <a:extLst>
              <a:ext uri="{FF2B5EF4-FFF2-40B4-BE49-F238E27FC236}">
                <a16:creationId xmlns:a16="http://schemas.microsoft.com/office/drawing/2014/main" id="{93F453D0-995A-4E7B-B682-2605D304C9BA}"/>
              </a:ext>
            </a:extLst>
          </p:cNvPr>
          <p:cNvCxnSpPr>
            <a:cxnSpLocks/>
          </p:cNvCxnSpPr>
          <p:nvPr/>
        </p:nvCxnSpPr>
        <p:spPr>
          <a:xfrm flipV="1">
            <a:off x="3650029" y="4228724"/>
            <a:ext cx="0" cy="36004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D11347F4-957E-4679-AF98-6C02A8C94537}"/>
              </a:ext>
            </a:extLst>
          </p:cNvPr>
          <p:cNvCxnSpPr>
            <a:cxnSpLocks/>
          </p:cNvCxnSpPr>
          <p:nvPr/>
        </p:nvCxnSpPr>
        <p:spPr>
          <a:xfrm flipH="1">
            <a:off x="3434005" y="4588764"/>
            <a:ext cx="43204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2" name="直接连接符 71">
            <a:extLst>
              <a:ext uri="{FF2B5EF4-FFF2-40B4-BE49-F238E27FC236}">
                <a16:creationId xmlns:a16="http://schemas.microsoft.com/office/drawing/2014/main" id="{C7E80F1B-FAB5-4091-BC14-02ED47D93185}"/>
              </a:ext>
            </a:extLst>
          </p:cNvPr>
          <p:cNvCxnSpPr>
            <a:cxnSpLocks/>
          </p:cNvCxnSpPr>
          <p:nvPr/>
        </p:nvCxnSpPr>
        <p:spPr>
          <a:xfrm flipH="1">
            <a:off x="3501194" y="4660772"/>
            <a:ext cx="29767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CF630581-3BCD-456B-8037-F8AC3F36E4D0}"/>
              </a:ext>
            </a:extLst>
          </p:cNvPr>
          <p:cNvCxnSpPr>
            <a:cxnSpLocks/>
          </p:cNvCxnSpPr>
          <p:nvPr/>
        </p:nvCxnSpPr>
        <p:spPr>
          <a:xfrm flipH="1">
            <a:off x="3534788" y="4732780"/>
            <a:ext cx="230481"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74" name="文本框 73">
            <a:extLst>
              <a:ext uri="{FF2B5EF4-FFF2-40B4-BE49-F238E27FC236}">
                <a16:creationId xmlns:a16="http://schemas.microsoft.com/office/drawing/2014/main" id="{04058A48-1C9E-41CA-AD4F-318BBE57DE08}"/>
              </a:ext>
            </a:extLst>
          </p:cNvPr>
          <p:cNvSpPr txBox="1"/>
          <p:nvPr/>
        </p:nvSpPr>
        <p:spPr>
          <a:xfrm>
            <a:off x="3188659" y="3730184"/>
            <a:ext cx="375424" cy="276999"/>
          </a:xfrm>
          <a:prstGeom prst="rect">
            <a:avLst/>
          </a:prstGeom>
          <a:noFill/>
        </p:spPr>
        <p:txBody>
          <a:bodyPr wrap="none"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R3</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75" name="直接连接符 74">
            <a:extLst>
              <a:ext uri="{FF2B5EF4-FFF2-40B4-BE49-F238E27FC236}">
                <a16:creationId xmlns:a16="http://schemas.microsoft.com/office/drawing/2014/main" id="{4CB64F80-B828-4A16-B271-BE9DB7FF2D48}"/>
              </a:ext>
            </a:extLst>
          </p:cNvPr>
          <p:cNvCxnSpPr>
            <a:cxnSpLocks/>
            <a:endCxn id="59" idx="4"/>
          </p:cNvCxnSpPr>
          <p:nvPr/>
        </p:nvCxnSpPr>
        <p:spPr>
          <a:xfrm flipV="1">
            <a:off x="3650028" y="3344874"/>
            <a:ext cx="2197" cy="16377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6" name="直接连接符 75">
            <a:extLst>
              <a:ext uri="{FF2B5EF4-FFF2-40B4-BE49-F238E27FC236}">
                <a16:creationId xmlns:a16="http://schemas.microsoft.com/office/drawing/2014/main" id="{A2C9EE9A-9233-49A8-B2A9-E1BE1FE4087A}"/>
              </a:ext>
            </a:extLst>
          </p:cNvPr>
          <p:cNvCxnSpPr>
            <a:cxnSpLocks/>
          </p:cNvCxnSpPr>
          <p:nvPr/>
        </p:nvCxnSpPr>
        <p:spPr>
          <a:xfrm flipH="1">
            <a:off x="958234" y="3867894"/>
            <a:ext cx="314398"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7" name="直接连接符 76">
            <a:extLst>
              <a:ext uri="{FF2B5EF4-FFF2-40B4-BE49-F238E27FC236}">
                <a16:creationId xmlns:a16="http://schemas.microsoft.com/office/drawing/2014/main" id="{1C0DEC99-A8A8-4227-ADA0-CD24541431B6}"/>
              </a:ext>
            </a:extLst>
          </p:cNvPr>
          <p:cNvCxnSpPr>
            <a:cxnSpLocks/>
          </p:cNvCxnSpPr>
          <p:nvPr/>
        </p:nvCxnSpPr>
        <p:spPr>
          <a:xfrm flipV="1">
            <a:off x="1262338" y="3376764"/>
            <a:ext cx="0" cy="51177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304A1096-86AF-43AA-879C-418181E54CD7}"/>
              </a:ext>
            </a:extLst>
          </p:cNvPr>
          <p:cNvCxnSpPr>
            <a:cxnSpLocks/>
          </p:cNvCxnSpPr>
          <p:nvPr/>
        </p:nvCxnSpPr>
        <p:spPr>
          <a:xfrm flipH="1">
            <a:off x="876588" y="3376764"/>
            <a:ext cx="396044"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79" name="文本框 78">
            <a:extLst>
              <a:ext uri="{FF2B5EF4-FFF2-40B4-BE49-F238E27FC236}">
                <a16:creationId xmlns:a16="http://schemas.microsoft.com/office/drawing/2014/main" id="{B568DD8D-4E70-4834-A3EE-228EBD70BEF4}"/>
              </a:ext>
            </a:extLst>
          </p:cNvPr>
          <p:cNvSpPr txBox="1"/>
          <p:nvPr/>
        </p:nvSpPr>
        <p:spPr>
          <a:xfrm>
            <a:off x="395536" y="2100776"/>
            <a:ext cx="389850" cy="276999"/>
          </a:xfrm>
          <a:prstGeom prst="rect">
            <a:avLst/>
          </a:prstGeom>
          <a:noFill/>
        </p:spPr>
        <p:txBody>
          <a:bodyPr wrap="none"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U0</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80" name="文本框 79">
                <a:extLst>
                  <a:ext uri="{FF2B5EF4-FFF2-40B4-BE49-F238E27FC236}">
                    <a16:creationId xmlns:a16="http://schemas.microsoft.com/office/drawing/2014/main" id="{6E34DF04-0FF6-49D3-A8BB-9B241C3F98F2}"/>
                  </a:ext>
                </a:extLst>
              </p:cNvPr>
              <p:cNvSpPr txBox="1"/>
              <p:nvPr/>
            </p:nvSpPr>
            <p:spPr>
              <a:xfrm>
                <a:off x="6189804" y="2413256"/>
                <a:ext cx="752707" cy="5203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𝐼</m:t>
                      </m:r>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f>
                        <m:fPr>
                          <m:ctrl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ctrlPr>
                        </m:fPr>
                        <m:num>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𝑈</m:t>
                          </m:r>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0</m:t>
                          </m:r>
                        </m:num>
                        <m:den>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𝑅</m:t>
                          </m:r>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3</m:t>
                          </m:r>
                        </m:den>
                      </m:f>
                    </m:oMath>
                  </m:oMathPara>
                </a14:m>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80" name="文本框 79">
                <a:extLst>
                  <a:ext uri="{FF2B5EF4-FFF2-40B4-BE49-F238E27FC236}">
                    <a16:creationId xmlns:a16="http://schemas.microsoft.com/office/drawing/2014/main" id="{6E34DF04-0FF6-49D3-A8BB-9B241C3F98F2}"/>
                  </a:ext>
                </a:extLst>
              </p:cNvPr>
              <p:cNvSpPr txBox="1">
                <a:spLocks noRot="1" noChangeAspect="1" noMove="1" noResize="1" noEditPoints="1" noAdjustHandles="1" noChangeArrowheads="1" noChangeShapeType="1" noTextEdit="1"/>
              </p:cNvSpPr>
              <p:nvPr/>
            </p:nvSpPr>
            <p:spPr>
              <a:xfrm>
                <a:off x="6189804" y="2413256"/>
                <a:ext cx="752707" cy="520399"/>
              </a:xfrm>
              <a:prstGeom prst="rect">
                <a:avLst/>
              </a:prstGeom>
              <a:blipFill>
                <a:blip r:embed="rId4"/>
                <a:stretch>
                  <a:fillRect/>
                </a:stretch>
              </a:blipFill>
            </p:spPr>
            <p:txBody>
              <a:bodyPr/>
              <a:lstStyle/>
              <a:p>
                <a:r>
                  <a:rPr lang="zh-CN" altLang="en-US">
                    <a:noFill/>
                  </a:rPr>
                  <a:t> </a:t>
                </a:r>
              </a:p>
            </p:txBody>
          </p:sp>
        </mc:Fallback>
      </mc:AlternateContent>
      <p:sp>
        <p:nvSpPr>
          <p:cNvPr id="81" name="文本框 80">
            <a:extLst>
              <a:ext uri="{FF2B5EF4-FFF2-40B4-BE49-F238E27FC236}">
                <a16:creationId xmlns:a16="http://schemas.microsoft.com/office/drawing/2014/main" id="{04E795C4-728E-4427-9553-F4A744E8FB79}"/>
              </a:ext>
            </a:extLst>
          </p:cNvPr>
          <p:cNvSpPr txBox="1"/>
          <p:nvPr/>
        </p:nvSpPr>
        <p:spPr>
          <a:xfrm>
            <a:off x="6012160" y="1869943"/>
            <a:ext cx="1107996"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虚短虚断</a:t>
            </a:r>
          </a:p>
        </p:txBody>
      </p:sp>
      <p:cxnSp>
        <p:nvCxnSpPr>
          <p:cNvPr id="82" name="直接连接符 81">
            <a:extLst>
              <a:ext uri="{FF2B5EF4-FFF2-40B4-BE49-F238E27FC236}">
                <a16:creationId xmlns:a16="http://schemas.microsoft.com/office/drawing/2014/main" id="{3ED062E5-BC08-4920-8032-0A33780D53C6}"/>
              </a:ext>
            </a:extLst>
          </p:cNvPr>
          <p:cNvCxnSpPr>
            <a:cxnSpLocks/>
          </p:cNvCxnSpPr>
          <p:nvPr/>
        </p:nvCxnSpPr>
        <p:spPr>
          <a:xfrm flipV="1">
            <a:off x="988466" y="1469235"/>
            <a:ext cx="0" cy="3130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845966FD-4ACA-4D8A-9FFA-852187D8947C}"/>
              </a:ext>
            </a:extLst>
          </p:cNvPr>
          <p:cNvCxnSpPr>
            <a:cxnSpLocks/>
          </p:cNvCxnSpPr>
          <p:nvPr/>
        </p:nvCxnSpPr>
        <p:spPr>
          <a:xfrm flipH="1">
            <a:off x="813832" y="1469235"/>
            <a:ext cx="34926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7" name="直接连接符 86">
            <a:extLst>
              <a:ext uri="{FF2B5EF4-FFF2-40B4-BE49-F238E27FC236}">
                <a16:creationId xmlns:a16="http://schemas.microsoft.com/office/drawing/2014/main" id="{1D13F5A7-F493-4A39-8F86-8E125A57A92C}"/>
              </a:ext>
            </a:extLst>
          </p:cNvPr>
          <p:cNvCxnSpPr>
            <a:cxnSpLocks/>
          </p:cNvCxnSpPr>
          <p:nvPr/>
        </p:nvCxnSpPr>
        <p:spPr>
          <a:xfrm flipH="1">
            <a:off x="813832" y="1383618"/>
            <a:ext cx="34926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F2FE30FF-36A0-473E-961F-5F6F93378CDC}"/>
              </a:ext>
            </a:extLst>
          </p:cNvPr>
          <p:cNvCxnSpPr>
            <a:cxnSpLocks/>
          </p:cNvCxnSpPr>
          <p:nvPr/>
        </p:nvCxnSpPr>
        <p:spPr>
          <a:xfrm flipV="1">
            <a:off x="988466" y="1070615"/>
            <a:ext cx="0" cy="31300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26FE4C3B-4FEE-4797-AF17-E74309B2CEA8}"/>
              </a:ext>
            </a:extLst>
          </p:cNvPr>
          <p:cNvCxnSpPr>
            <a:cxnSpLocks/>
          </p:cNvCxnSpPr>
          <p:nvPr/>
        </p:nvCxnSpPr>
        <p:spPr>
          <a:xfrm flipH="1">
            <a:off x="988465" y="1070615"/>
            <a:ext cx="34926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40239D7A-5580-4877-BC9F-6E78459FF4AF}"/>
              </a:ext>
            </a:extLst>
          </p:cNvPr>
          <p:cNvCxnSpPr>
            <a:cxnSpLocks/>
          </p:cNvCxnSpPr>
          <p:nvPr/>
        </p:nvCxnSpPr>
        <p:spPr>
          <a:xfrm flipV="1">
            <a:off x="1337732" y="848181"/>
            <a:ext cx="0" cy="46343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8A98F3E0-C9A9-4C74-BF7E-E883134B91F3}"/>
              </a:ext>
            </a:extLst>
          </p:cNvPr>
          <p:cNvCxnSpPr>
            <a:cxnSpLocks/>
          </p:cNvCxnSpPr>
          <p:nvPr/>
        </p:nvCxnSpPr>
        <p:spPr>
          <a:xfrm flipV="1">
            <a:off x="1403648" y="923940"/>
            <a:ext cx="0" cy="27699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3" name="直接连接符 92">
            <a:extLst>
              <a:ext uri="{FF2B5EF4-FFF2-40B4-BE49-F238E27FC236}">
                <a16:creationId xmlns:a16="http://schemas.microsoft.com/office/drawing/2014/main" id="{619C3869-97D4-429E-888D-5ABE2368C4E6}"/>
              </a:ext>
            </a:extLst>
          </p:cNvPr>
          <p:cNvCxnSpPr>
            <a:cxnSpLocks/>
          </p:cNvCxnSpPr>
          <p:nvPr/>
        </p:nvCxnSpPr>
        <p:spPr>
          <a:xfrm flipV="1">
            <a:off x="1460580" y="973637"/>
            <a:ext cx="0" cy="19395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7" name="文本框 96">
            <a:extLst>
              <a:ext uri="{FF2B5EF4-FFF2-40B4-BE49-F238E27FC236}">
                <a16:creationId xmlns:a16="http://schemas.microsoft.com/office/drawing/2014/main" id="{00BFA8D7-719B-497B-85F7-FEC01A910F45}"/>
              </a:ext>
            </a:extLst>
          </p:cNvPr>
          <p:cNvSpPr txBox="1"/>
          <p:nvPr/>
        </p:nvSpPr>
        <p:spPr>
          <a:xfrm>
            <a:off x="3814266" y="3073736"/>
            <a:ext cx="1107996"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接执行器</a:t>
            </a:r>
          </a:p>
        </p:txBody>
      </p:sp>
      <p:sp>
        <p:nvSpPr>
          <p:cNvPr id="98" name="文本框 97">
            <a:extLst>
              <a:ext uri="{FF2B5EF4-FFF2-40B4-BE49-F238E27FC236}">
                <a16:creationId xmlns:a16="http://schemas.microsoft.com/office/drawing/2014/main" id="{8CACF954-78F5-4B9B-9BCA-FC50B492B156}"/>
              </a:ext>
            </a:extLst>
          </p:cNvPr>
          <p:cNvSpPr txBox="1"/>
          <p:nvPr/>
        </p:nvSpPr>
        <p:spPr>
          <a:xfrm>
            <a:off x="1613914" y="810288"/>
            <a:ext cx="646331"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滤波</a:t>
            </a:r>
          </a:p>
        </p:txBody>
      </p:sp>
    </p:spTree>
    <p:extLst>
      <p:ext uri="{BB962C8B-B14F-4D97-AF65-F5344CB8AC3E}">
        <p14:creationId xmlns:p14="http://schemas.microsoft.com/office/powerpoint/2010/main" val="653569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966202" y="0"/>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2403475" y="1809115"/>
            <a:ext cx="4417695" cy="1554480"/>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TextBox 48"/>
          <p:cNvSpPr txBox="1"/>
          <p:nvPr/>
        </p:nvSpPr>
        <p:spPr>
          <a:xfrm>
            <a:off x="2502535" y="2068195"/>
            <a:ext cx="4234180" cy="830580"/>
          </a:xfrm>
          <a:prstGeom prst="rect">
            <a:avLst/>
          </a:prstGeom>
          <a:noFill/>
        </p:spPr>
        <p:txBody>
          <a:bodyPr wrap="square" lIns="0" tIns="0" rIns="0" bIns="0" rtlCol="0">
            <a:spAutoFit/>
          </a:bodyPr>
          <a:lstStyle/>
          <a:p>
            <a:pPr algn="ctr"/>
            <a:r>
              <a:rPr lang="zh-CN" altLang="en-US" sz="5400" b="1" dirty="0">
                <a:solidFill>
                  <a:schemeClr val="bg1"/>
                </a:solidFill>
                <a:cs typeface="+mn-ea"/>
                <a:sym typeface="+mn-lt"/>
              </a:rPr>
              <a:t>仿真测试</a:t>
            </a:r>
            <a:endParaRPr lang="en-GB" altLang="zh-CN" sz="5400" dirty="0">
              <a:solidFill>
                <a:schemeClr val="bg1"/>
              </a:solidFill>
              <a:cs typeface="+mn-ea"/>
              <a:sym typeface="+mn-lt"/>
            </a:endParaRPr>
          </a:p>
        </p:txBody>
      </p:sp>
      <p:sp>
        <p:nvSpPr>
          <p:cNvPr id="44" name="TextBox 48"/>
          <p:cNvSpPr txBox="1"/>
          <p:nvPr/>
        </p:nvSpPr>
        <p:spPr>
          <a:xfrm>
            <a:off x="3882622" y="168860"/>
            <a:ext cx="1484586"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03</a:t>
            </a:r>
            <a:endParaRPr lang="en-GB" altLang="zh-CN" sz="9600" dirty="0">
              <a:solidFill>
                <a:schemeClr val="bg1"/>
              </a:solidFill>
              <a:cs typeface="+mn-ea"/>
              <a:sym typeface="+mn-lt"/>
            </a:endParaRPr>
          </a:p>
        </p:txBody>
      </p:sp>
    </p:spTree>
    <p:extLst>
      <p:ext uri="{BB962C8B-B14F-4D97-AF65-F5344CB8AC3E}">
        <p14:creationId xmlns:p14="http://schemas.microsoft.com/office/powerpoint/2010/main" val="1905132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outVertical)">
                                      <p:cBhvr>
                                        <p:cTn id="12" dur="500"/>
                                        <p:tgtEl>
                                          <p:spTgt spid="8"/>
                                        </p:tgtEl>
                                      </p:cBhvr>
                                    </p:animEffect>
                                  </p:childTnLst>
                                </p:cTn>
                              </p:par>
                            </p:childTnLst>
                          </p:cTn>
                        </p:par>
                        <p:par>
                          <p:cTn id="13" fill="hold">
                            <p:stCondLst>
                              <p:cond delay="500"/>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44"/>
                                        </p:tgtEl>
                                        <p:attrNameLst>
                                          <p:attrName>style.visibility</p:attrName>
                                        </p:attrNameLst>
                                      </p:cBhvr>
                                      <p:to>
                                        <p:strVal val="visible"/>
                                      </p:to>
                                    </p:set>
                                    <p:animEffect transition="in" filter="wipe(left)">
                                      <p:cBhvr>
                                        <p:cTn id="16" dur="200"/>
                                        <p:tgtEl>
                                          <p:spTgt spid="44"/>
                                        </p:tgtEl>
                                      </p:cBhvr>
                                    </p:animEffect>
                                  </p:childTnLst>
                                </p:cTn>
                              </p:par>
                            </p:childTnLst>
                          </p:cTn>
                        </p:par>
                        <p:par>
                          <p:cTn id="17" fill="hold">
                            <p:stCondLst>
                              <p:cond delay="760"/>
                            </p:stCondLst>
                            <p:childTnLst>
                              <p:par>
                                <p:cTn id="18" presetID="22" presetClass="entr" presetSubtype="8" fill="hold" grpId="0" nodeType="afterEffect">
                                  <p:stCondLst>
                                    <p:cond delay="0"/>
                                  </p:stCondLst>
                                  <p:iterate type="lt">
                                    <p:tmPct val="30000"/>
                                  </p:iterate>
                                  <p:childTnLst>
                                    <p:set>
                                      <p:cBhvr>
                                        <p:cTn id="19" dur="1" fill="hold">
                                          <p:stCondLst>
                                            <p:cond delay="0"/>
                                          </p:stCondLst>
                                        </p:cTn>
                                        <p:tgtEl>
                                          <p:spTgt spid="42"/>
                                        </p:tgtEl>
                                        <p:attrNameLst>
                                          <p:attrName>style.visibility</p:attrName>
                                        </p:attrNameLst>
                                      </p:cBhvr>
                                      <p:to>
                                        <p:strVal val="visible"/>
                                      </p:to>
                                    </p:set>
                                    <p:animEffect transition="in" filter="wipe(left)">
                                      <p:cBhvr>
                                        <p:cTn id="20" dur="2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bldLvl="0" animBg="1"/>
      <p:bldP spid="42" grpId="0"/>
      <p:bldP spid="4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p:cNvPicPr>
            <a:picLocks noChangeAspect="1"/>
          </p:cNvPicPr>
          <p:nvPr/>
        </p:nvPicPr>
        <p:blipFill>
          <a:blip r:embed="rId4"/>
          <a:stretch>
            <a:fillRect/>
          </a:stretch>
        </p:blipFill>
        <p:spPr>
          <a:xfrm>
            <a:off x="-635" y="0"/>
            <a:ext cx="9149080" cy="606425"/>
          </a:xfrm>
          <a:prstGeom prst="rect">
            <a:avLst/>
          </a:prstGeom>
        </p:spPr>
      </p:pic>
      <p:pic>
        <p:nvPicPr>
          <p:cNvPr id="29" name="图片 2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2" name="文本框 1">
            <a:extLst>
              <a:ext uri="{FF2B5EF4-FFF2-40B4-BE49-F238E27FC236}">
                <a16:creationId xmlns:a16="http://schemas.microsoft.com/office/drawing/2014/main" id="{DC5E36A7-B188-4602-9AF2-5EA89B5707BA}"/>
              </a:ext>
            </a:extLst>
          </p:cNvPr>
          <p:cNvSpPr txBox="1"/>
          <p:nvPr/>
        </p:nvSpPr>
        <p:spPr>
          <a:xfrm>
            <a:off x="904337" y="1007317"/>
            <a:ext cx="7096751" cy="3003515"/>
          </a:xfrm>
          <a:prstGeom prst="rect">
            <a:avLst/>
          </a:prstGeom>
          <a:noFill/>
        </p:spPr>
        <p:txBody>
          <a:bodyPr wrap="square" rtlCol="0">
            <a:spAutoFit/>
          </a:bodyPr>
          <a:lstStyle/>
          <a:p>
            <a:pPr>
              <a:lnSpc>
                <a:spcPct val="150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本课程设计使用</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MATLAB</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进行仿真测试，使用模糊串级</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PID</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控制对被控对象液位进行控制。</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本课程设计采用阶跃响应测试法来确定被控对象的放大系数与时间常数，双容水槽的传递函数如下：</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本设计仿真使用的对象传递函数为   </a:t>
            </a:r>
          </a:p>
        </p:txBody>
      </p:sp>
      <p:sp>
        <p:nvSpPr>
          <p:cNvPr id="4" name="Rectangle 2">
            <a:extLst>
              <a:ext uri="{FF2B5EF4-FFF2-40B4-BE49-F238E27FC236}">
                <a16:creationId xmlns:a16="http://schemas.microsoft.com/office/drawing/2014/main" id="{BC73E506-3B5C-4F97-BF5C-A13410DFD223}"/>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4">
            <a:extLst>
              <a:ext uri="{FF2B5EF4-FFF2-40B4-BE49-F238E27FC236}">
                <a16:creationId xmlns:a16="http://schemas.microsoft.com/office/drawing/2014/main" id="{D9611650-8EF9-4F78-9264-86BAA0D501F1}"/>
              </a:ext>
            </a:extLst>
          </p:cNvPr>
          <p:cNvSpPr>
            <a:spLocks noChangeArrowheads="1"/>
          </p:cNvSpPr>
          <p:nvPr/>
        </p:nvSpPr>
        <p:spPr bwMode="auto">
          <a:xfrm>
            <a:off x="1465539" y="25717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 name="对象 6">
            <a:extLst>
              <a:ext uri="{FF2B5EF4-FFF2-40B4-BE49-F238E27FC236}">
                <a16:creationId xmlns:a16="http://schemas.microsoft.com/office/drawing/2014/main" id="{ECE92034-1F62-4715-8A5E-22D2E5E9738D}"/>
              </a:ext>
            </a:extLst>
          </p:cNvPr>
          <p:cNvGraphicFramePr>
            <a:graphicFrameLocks noChangeAspect="1"/>
          </p:cNvGraphicFramePr>
          <p:nvPr/>
        </p:nvGraphicFramePr>
        <p:xfrm>
          <a:off x="4724725" y="3476579"/>
          <a:ext cx="1404156" cy="659604"/>
        </p:xfrm>
        <a:graphic>
          <a:graphicData uri="http://schemas.openxmlformats.org/presentationml/2006/ole">
            <mc:AlternateContent xmlns:mc="http://schemas.openxmlformats.org/markup-compatibility/2006">
              <mc:Choice xmlns:v="urn:schemas-microsoft-com:vml" Requires="v">
                <p:oleObj spid="_x0000_s3077" name="Equation" r:id="rId6" imgW="888840" imgH="419040" progId="Equation.DSMT4">
                  <p:embed/>
                </p:oleObj>
              </mc:Choice>
              <mc:Fallback>
                <p:oleObj name="Equation" r:id="rId6" imgW="888840" imgH="419040" progId="Equation.DSMT4">
                  <p:embed/>
                  <p:pic>
                    <p:nvPicPr>
                      <p:cNvPr id="7" name="对象 6">
                        <a:extLst>
                          <a:ext uri="{FF2B5EF4-FFF2-40B4-BE49-F238E27FC236}">
                            <a16:creationId xmlns:a16="http://schemas.microsoft.com/office/drawing/2014/main" id="{ECE92034-1F62-4715-8A5E-22D2E5E9738D}"/>
                          </a:ext>
                        </a:extLst>
                      </p:cNvPr>
                      <p:cNvPicPr>
                        <a:picLocks noChangeAspect="1" noChangeArrowheads="1"/>
                      </p:cNvPicPr>
                      <p:nvPr/>
                    </p:nvPicPr>
                    <p:blipFill>
                      <a:blip r:embed="rId7"/>
                      <a:srcRect/>
                      <a:stretch>
                        <a:fillRect/>
                      </a:stretch>
                    </p:blipFill>
                    <p:spPr bwMode="auto">
                      <a:xfrm>
                        <a:off x="4724725" y="3476579"/>
                        <a:ext cx="1404156" cy="659604"/>
                      </a:xfrm>
                      <a:prstGeom prst="rect">
                        <a:avLst/>
                      </a:prstGeom>
                      <a:noFill/>
                    </p:spPr>
                  </p:pic>
                </p:oleObj>
              </mc:Fallback>
            </mc:AlternateContent>
          </a:graphicData>
        </a:graphic>
      </p:graphicFrame>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47BF3D07-F4DA-4DE6-BC76-3E716F1E92EB}"/>
                  </a:ext>
                </a:extLst>
              </p:cNvPr>
              <p:cNvSpPr txBox="1"/>
              <p:nvPr/>
            </p:nvSpPr>
            <p:spPr>
              <a:xfrm>
                <a:off x="919529" y="2633486"/>
                <a:ext cx="7396887" cy="6790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𝐺</m:t>
                      </m:r>
                      <m:r>
                        <a:rPr lang="zh-CN" altLang="en-US" i="0">
                          <a:latin typeface="Cambria Math" panose="02040503050406030204" pitchFamily="18" charset="0"/>
                        </a:rPr>
                        <m:t>(</m:t>
                      </m:r>
                      <m:r>
                        <m:rPr>
                          <m:nor/>
                        </m:rPr>
                        <a:rPr lang="zh-CN" altLang="en-US" i="1">
                          <a:latin typeface="Cambria Math" panose="02040503050406030204" pitchFamily="18" charset="0"/>
                        </a:rPr>
                        <m:t>s</m:t>
                      </m:r>
                      <m:r>
                        <a:rPr lang="zh-CN" altLang="en-US" i="0">
                          <a:latin typeface="Cambria Math" panose="02040503050406030204" pitchFamily="18" charset="0"/>
                        </a:rPr>
                        <m:t>)=</m:t>
                      </m:r>
                      <m:f>
                        <m:fPr>
                          <m:ctrlPr>
                            <a:rPr lang="zh-CN" altLang="en-US" i="1">
                              <a:latin typeface="Cambria Math" panose="02040503050406030204" pitchFamily="18" charset="0"/>
                            </a:rPr>
                          </m:ctrlPr>
                        </m:fPr>
                        <m:num>
                          <m:d>
                            <m:dPr>
                              <m:begChr m:val=""/>
                              <m:ctrlPr>
                                <a:rPr lang="zh-CN" altLang="en-US" i="1">
                                  <a:latin typeface="Cambria Math" panose="02040503050406030204" pitchFamily="18" charset="0"/>
                                </a:rPr>
                              </m:ctrlPr>
                            </m:dPr>
                            <m:e>
                              <m:r>
                                <a:rPr lang="zh-CN" altLang="en-US" i="1">
                                  <a:latin typeface="Cambria Math" panose="02040503050406030204" pitchFamily="18" charset="0"/>
                                </a:rPr>
                                <m:t>𝛥</m:t>
                              </m:r>
                              <m:sSub>
                                <m:sSubPr>
                                  <m:ctrlPr>
                                    <a:rPr lang="zh-CN" altLang="en-US" i="1">
                                      <a:latin typeface="Cambria Math" panose="02040503050406030204" pitchFamily="18" charset="0"/>
                                    </a:rPr>
                                  </m:ctrlPr>
                                </m:sSubPr>
                                <m:e>
                                  <m:r>
                                    <a:rPr lang="zh-CN" altLang="en-US" i="1">
                                      <a:latin typeface="Cambria Math" panose="02040503050406030204" pitchFamily="18" charset="0"/>
                                    </a:rPr>
                                    <m:t>𝐻</m:t>
                                  </m:r>
                                </m:e>
                                <m:sub>
                                  <m:r>
                                    <a:rPr lang="zh-CN" altLang="en-US" i="0">
                                      <a:latin typeface="Cambria Math" panose="02040503050406030204" pitchFamily="18" charset="0"/>
                                    </a:rPr>
                                    <m:t>2</m:t>
                                  </m:r>
                                </m:sub>
                              </m:sSub>
                              <m:r>
                                <a:rPr lang="zh-CN" altLang="en-US" i="0">
                                  <a:latin typeface="Cambria Math" panose="02040503050406030204" pitchFamily="18" charset="0"/>
                                </a:rPr>
                                <m:t>(</m:t>
                              </m:r>
                              <m:r>
                                <a:rPr lang="zh-CN" altLang="en-US" i="1">
                                  <a:latin typeface="Cambria Math" panose="02040503050406030204" pitchFamily="18" charset="0"/>
                                </a:rPr>
                                <m:t>𝑠</m:t>
                              </m:r>
                            </m:e>
                          </m:d>
                        </m:num>
                        <m:den>
                          <m:d>
                            <m:dPr>
                              <m:begChr m:val=""/>
                              <m:ctrlPr>
                                <a:rPr lang="zh-CN" altLang="en-US" i="1">
                                  <a:latin typeface="Cambria Math" panose="02040503050406030204" pitchFamily="18" charset="0"/>
                                </a:rPr>
                              </m:ctrlPr>
                            </m:dPr>
                            <m:e>
                              <m:r>
                                <a:rPr lang="zh-CN" altLang="en-US" i="1">
                                  <a:latin typeface="Cambria Math" panose="02040503050406030204" pitchFamily="18" charset="0"/>
                                </a:rPr>
                                <m:t>𝛥</m:t>
                              </m:r>
                              <m:r>
                                <a:rPr lang="zh-CN" altLang="en-US" i="1">
                                  <a:latin typeface="Cambria Math" panose="02040503050406030204" pitchFamily="18" charset="0"/>
                                </a:rPr>
                                <m:t>𝑈</m:t>
                              </m:r>
                              <m:r>
                                <a:rPr lang="zh-CN" altLang="en-US" i="0">
                                  <a:latin typeface="Cambria Math" panose="02040503050406030204" pitchFamily="18" charset="0"/>
                                </a:rPr>
                                <m:t>(</m:t>
                              </m:r>
                              <m:r>
                                <a:rPr lang="zh-CN" altLang="en-US" i="1">
                                  <a:latin typeface="Cambria Math" panose="02040503050406030204" pitchFamily="18" charset="0"/>
                                </a:rPr>
                                <m:t>𝑠</m:t>
                              </m:r>
                            </m:e>
                          </m:d>
                        </m:den>
                      </m:f>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𝐾</m:t>
                          </m:r>
                        </m:num>
                        <m:den>
                          <m:sSub>
                            <m:sSubPr>
                              <m:ctrlPr>
                                <a:rPr lang="zh-CN" altLang="en-US" i="1">
                                  <a:latin typeface="Cambria Math" panose="02040503050406030204" pitchFamily="18" charset="0"/>
                                </a:rPr>
                              </m:ctrlPr>
                            </m:sSubPr>
                            <m:e>
                              <m:r>
                                <a:rPr lang="zh-CN" altLang="en-US" i="1">
                                  <a:latin typeface="Cambria Math" panose="02040503050406030204" pitchFamily="18" charset="0"/>
                                </a:rPr>
                                <m:t>𝑇</m:t>
                              </m:r>
                            </m:e>
                            <m:sub>
                              <m:r>
                                <a:rPr lang="zh-CN" altLang="en-US" i="0">
                                  <a:latin typeface="Cambria Math" panose="02040503050406030204" pitchFamily="18" charset="0"/>
                                </a:rPr>
                                <m:t>1</m:t>
                              </m:r>
                            </m:sub>
                          </m:sSub>
                          <m:sSub>
                            <m:sSubPr>
                              <m:ctrlPr>
                                <a:rPr lang="zh-CN" altLang="en-US" i="1">
                                  <a:latin typeface="Cambria Math" panose="02040503050406030204" pitchFamily="18" charset="0"/>
                                </a:rPr>
                              </m:ctrlPr>
                            </m:sSubPr>
                            <m:e>
                              <m:r>
                                <a:rPr lang="zh-CN" altLang="en-US" i="1">
                                  <a:latin typeface="Cambria Math" panose="02040503050406030204" pitchFamily="18" charset="0"/>
                                </a:rPr>
                                <m:t>𝑇</m:t>
                              </m:r>
                            </m:e>
                            <m:sub>
                              <m:r>
                                <a:rPr lang="zh-CN" altLang="en-US" i="0">
                                  <a:latin typeface="Cambria Math" panose="02040503050406030204" pitchFamily="18" charset="0"/>
                                </a:rPr>
                                <m:t>2</m:t>
                              </m:r>
                            </m:sub>
                          </m:sSub>
                          <m:sSup>
                            <m:sSupPr>
                              <m:ctrlPr>
                                <a:rPr lang="zh-CN" altLang="en-US" i="1">
                                  <a:latin typeface="Cambria Math" panose="02040503050406030204" pitchFamily="18" charset="0"/>
                                </a:rPr>
                              </m:ctrlPr>
                            </m:sSupPr>
                            <m:e>
                              <m:r>
                                <a:rPr lang="zh-CN" altLang="en-US" i="1">
                                  <a:latin typeface="Cambria Math" panose="02040503050406030204" pitchFamily="18" charset="0"/>
                                </a:rPr>
                                <m:t>𝑠</m:t>
                              </m:r>
                            </m:e>
                            <m:sup>
                              <m:r>
                                <a:rPr lang="zh-CN" altLang="en-US" i="0">
                                  <a:latin typeface="Cambria Math" panose="02040503050406030204" pitchFamily="18" charset="0"/>
                                </a:rPr>
                                <m:t>2</m:t>
                              </m:r>
                            </m:sup>
                          </m:sSup>
                          <m:r>
                            <a:rPr lang="zh-CN" altLang="en-US" i="0">
                              <a:latin typeface="Cambria Math" panose="02040503050406030204" pitchFamily="18" charset="0"/>
                            </a:rPr>
                            <m:t>+</m:t>
                          </m:r>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𝑇</m:t>
                                  </m:r>
                                </m:e>
                                <m:sub>
                                  <m:r>
                                    <a:rPr lang="zh-CN" altLang="en-US" i="0">
                                      <a:latin typeface="Cambria Math" panose="02040503050406030204" pitchFamily="18" charset="0"/>
                                    </a:rPr>
                                    <m:t>1</m:t>
                                  </m:r>
                                </m:sub>
                              </m:sSub>
                              <m:r>
                                <a:rPr lang="zh-CN" altLang="en-US" i="0">
                                  <a:latin typeface="Cambria Math" panose="02040503050406030204" pitchFamily="18" charset="0"/>
                                </a:rPr>
                                <m:t>+</m:t>
                              </m:r>
                              <m:sSub>
                                <m:sSubPr>
                                  <m:ctrlPr>
                                    <a:rPr lang="zh-CN" altLang="en-US" i="1">
                                      <a:latin typeface="Cambria Math" panose="02040503050406030204" pitchFamily="18" charset="0"/>
                                    </a:rPr>
                                  </m:ctrlPr>
                                </m:sSubPr>
                                <m:e>
                                  <m:r>
                                    <a:rPr lang="zh-CN" altLang="en-US" i="1">
                                      <a:latin typeface="Cambria Math" panose="02040503050406030204" pitchFamily="18" charset="0"/>
                                    </a:rPr>
                                    <m:t>𝑇</m:t>
                                  </m:r>
                                </m:e>
                                <m:sub>
                                  <m:r>
                                    <a:rPr lang="zh-CN" altLang="en-US" i="0">
                                      <a:latin typeface="Cambria Math" panose="02040503050406030204" pitchFamily="18" charset="0"/>
                                    </a:rPr>
                                    <m:t>2</m:t>
                                  </m:r>
                                </m:sub>
                              </m:sSub>
                            </m:e>
                          </m:d>
                          <m:r>
                            <a:rPr lang="zh-CN" altLang="en-US" i="1">
                              <a:latin typeface="Cambria Math" panose="02040503050406030204" pitchFamily="18" charset="0"/>
                            </a:rPr>
                            <m:t>𝑠</m:t>
                          </m:r>
                          <m:r>
                            <a:rPr lang="zh-CN" altLang="en-US" i="0">
                              <a:latin typeface="Cambria Math" panose="02040503050406030204" pitchFamily="18" charset="0"/>
                            </a:rPr>
                            <m:t>+1</m:t>
                          </m:r>
                        </m:den>
                      </m:f>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𝐾</m:t>
                          </m:r>
                        </m:num>
                        <m:den>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𝑇</m:t>
                                  </m:r>
                                </m:e>
                                <m:sub>
                                  <m:r>
                                    <a:rPr lang="zh-CN" altLang="en-US" i="0">
                                      <a:latin typeface="Cambria Math" panose="02040503050406030204" pitchFamily="18" charset="0"/>
                                    </a:rPr>
                                    <m:t>1</m:t>
                                  </m:r>
                                </m:sub>
                              </m:sSub>
                              <m:r>
                                <a:rPr lang="zh-CN" altLang="en-US" i="1">
                                  <a:latin typeface="Cambria Math" panose="02040503050406030204" pitchFamily="18" charset="0"/>
                                </a:rPr>
                                <m:t>𝑠</m:t>
                              </m:r>
                              <m:r>
                                <a:rPr lang="zh-CN" altLang="en-US" i="0">
                                  <a:latin typeface="Cambria Math" panose="02040503050406030204" pitchFamily="18" charset="0"/>
                                </a:rPr>
                                <m:t>+1</m:t>
                              </m:r>
                            </m:e>
                          </m:d>
                          <m:d>
                            <m:dPr>
                              <m:ctrlPr>
                                <a:rPr lang="zh-CN" altLang="en-US" i="1">
                                  <a:latin typeface="Cambria Math" panose="02040503050406030204" pitchFamily="18" charset="0"/>
                                </a:rPr>
                              </m:ctrlPr>
                            </m:dPr>
                            <m:e>
                              <m:sSub>
                                <m:sSubPr>
                                  <m:ctrlPr>
                                    <a:rPr lang="zh-CN" altLang="en-US" i="1">
                                      <a:latin typeface="Cambria Math" panose="02040503050406030204" pitchFamily="18" charset="0"/>
                                    </a:rPr>
                                  </m:ctrlPr>
                                </m:sSubPr>
                                <m:e>
                                  <m:r>
                                    <a:rPr lang="zh-CN" altLang="en-US" i="1">
                                      <a:latin typeface="Cambria Math" panose="02040503050406030204" pitchFamily="18" charset="0"/>
                                    </a:rPr>
                                    <m:t>𝑇</m:t>
                                  </m:r>
                                </m:e>
                                <m:sub>
                                  <m:r>
                                    <a:rPr lang="zh-CN" altLang="en-US" i="0">
                                      <a:latin typeface="Cambria Math" panose="02040503050406030204" pitchFamily="18" charset="0"/>
                                    </a:rPr>
                                    <m:t>2</m:t>
                                  </m:r>
                                </m:sub>
                              </m:sSub>
                              <m:r>
                                <a:rPr lang="zh-CN" altLang="en-US" i="1">
                                  <a:latin typeface="Cambria Math" panose="02040503050406030204" pitchFamily="18" charset="0"/>
                                </a:rPr>
                                <m:t>𝑠</m:t>
                              </m:r>
                              <m:r>
                                <a:rPr lang="zh-CN" altLang="en-US" i="0">
                                  <a:latin typeface="Cambria Math" panose="02040503050406030204" pitchFamily="18" charset="0"/>
                                </a:rPr>
                                <m:t>+1</m:t>
                              </m:r>
                            </m:e>
                          </m:d>
                        </m:den>
                      </m:f>
                    </m:oMath>
                  </m:oMathPara>
                </a14:m>
                <a:endParaRPr lang="zh-CN" altLang="en-US" dirty="0"/>
              </a:p>
            </p:txBody>
          </p:sp>
        </mc:Choice>
        <mc:Fallback xmlns="">
          <p:sp>
            <p:nvSpPr>
              <p:cNvPr id="14" name="文本框 13">
                <a:extLst>
                  <a:ext uri="{FF2B5EF4-FFF2-40B4-BE49-F238E27FC236}">
                    <a16:creationId xmlns:a16="http://schemas.microsoft.com/office/drawing/2014/main" id="{47BF3D07-F4DA-4DE6-BC76-3E716F1E92EB}"/>
                  </a:ext>
                </a:extLst>
              </p:cNvPr>
              <p:cNvSpPr txBox="1">
                <a:spLocks noRot="1" noChangeAspect="1" noMove="1" noResize="1" noEditPoints="1" noAdjustHandles="1" noChangeArrowheads="1" noChangeShapeType="1" noTextEdit="1"/>
              </p:cNvSpPr>
              <p:nvPr/>
            </p:nvSpPr>
            <p:spPr>
              <a:xfrm>
                <a:off x="919529" y="2633486"/>
                <a:ext cx="7396887" cy="679032"/>
              </a:xfrm>
              <a:prstGeom prst="rect">
                <a:avLst/>
              </a:prstGeom>
              <a:blipFill>
                <a:blip r:embed="rId9"/>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7028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p:cNvPicPr>
            <a:picLocks noChangeAspect="1"/>
          </p:cNvPicPr>
          <p:nvPr/>
        </p:nvPicPr>
        <p:blipFill>
          <a:blip r:embed="rId3"/>
          <a:stretch>
            <a:fillRect/>
          </a:stretch>
        </p:blipFill>
        <p:spPr>
          <a:xfrm>
            <a:off x="-635" y="0"/>
            <a:ext cx="9149080" cy="606425"/>
          </a:xfrm>
          <a:prstGeom prst="rect">
            <a:avLst/>
          </a:prstGeom>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2" name="文本框 1">
            <a:extLst>
              <a:ext uri="{FF2B5EF4-FFF2-40B4-BE49-F238E27FC236}">
                <a16:creationId xmlns:a16="http://schemas.microsoft.com/office/drawing/2014/main" id="{3E91560C-44A0-46F8-953D-25EB30516D0D}"/>
              </a:ext>
            </a:extLst>
          </p:cNvPr>
          <p:cNvSpPr txBox="1"/>
          <p:nvPr/>
        </p:nvSpPr>
        <p:spPr>
          <a:xfrm>
            <a:off x="863588" y="951570"/>
            <a:ext cx="3168352" cy="400110"/>
          </a:xfrm>
          <a:prstGeom prst="rect">
            <a:avLst/>
          </a:prstGeom>
          <a:noFill/>
        </p:spPr>
        <p:txBody>
          <a:bodyPr wrap="squar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模糊</a:t>
            </a:r>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t>PID</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控制原理</a:t>
            </a:r>
          </a:p>
        </p:txBody>
      </p:sp>
      <p:pic>
        <p:nvPicPr>
          <p:cNvPr id="104" name="图片 103">
            <a:extLst>
              <a:ext uri="{FF2B5EF4-FFF2-40B4-BE49-F238E27FC236}">
                <a16:creationId xmlns:a16="http://schemas.microsoft.com/office/drawing/2014/main" id="{6F4ADD0B-C068-46E0-8D4C-FE5B247B76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7624" y="1815666"/>
            <a:ext cx="7025100" cy="2484276"/>
          </a:xfrm>
          <a:prstGeom prst="rect">
            <a:avLst/>
          </a:prstGeom>
        </p:spPr>
      </p:pic>
    </p:spTree>
    <p:extLst>
      <p:ext uri="{BB962C8B-B14F-4D97-AF65-F5344CB8AC3E}">
        <p14:creationId xmlns:p14="http://schemas.microsoft.com/office/powerpoint/2010/main" val="233677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a:extLst>
              <a:ext uri="{FF2B5EF4-FFF2-40B4-BE49-F238E27FC236}">
                <a16:creationId xmlns:a16="http://schemas.microsoft.com/office/drawing/2014/main" id="{F45CB4FD-C976-4C87-843F-C0807EE3F20A}"/>
              </a:ext>
            </a:extLst>
          </p:cNvPr>
          <p:cNvPicPr>
            <a:picLocks noChangeAspect="1"/>
          </p:cNvPicPr>
          <p:nvPr/>
        </p:nvPicPr>
        <p:blipFill>
          <a:blip r:embed="rId2"/>
          <a:stretch>
            <a:fillRect/>
          </a:stretch>
        </p:blipFill>
        <p:spPr>
          <a:xfrm>
            <a:off x="-635" y="0"/>
            <a:ext cx="9149080" cy="606425"/>
          </a:xfrm>
          <a:prstGeom prst="rect">
            <a:avLst/>
          </a:prstGeom>
        </p:spPr>
      </p:pic>
      <p:pic>
        <p:nvPicPr>
          <p:cNvPr id="5" name="图片 4">
            <a:extLst>
              <a:ext uri="{FF2B5EF4-FFF2-40B4-BE49-F238E27FC236}">
                <a16:creationId xmlns:a16="http://schemas.microsoft.com/office/drawing/2014/main" id="{C4D178E2-FE42-4FEF-8F7C-2D9126D172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9" name="文本框 8">
            <a:extLst>
              <a:ext uri="{FF2B5EF4-FFF2-40B4-BE49-F238E27FC236}">
                <a16:creationId xmlns:a16="http://schemas.microsoft.com/office/drawing/2014/main" id="{032EB89E-A99C-4408-ABD4-1FC0CF35239E}"/>
              </a:ext>
            </a:extLst>
          </p:cNvPr>
          <p:cNvSpPr txBox="1"/>
          <p:nvPr/>
        </p:nvSpPr>
        <p:spPr>
          <a:xfrm>
            <a:off x="359532" y="967817"/>
            <a:ext cx="3636404" cy="400110"/>
          </a:xfrm>
          <a:prstGeom prst="rect">
            <a:avLst/>
          </a:prstGeom>
          <a:noFill/>
        </p:spPr>
        <p:txBody>
          <a:bodyPr wrap="square" rtlCol="0">
            <a:spAutoFit/>
          </a:bodyPr>
          <a:lstStyle/>
          <a:p>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t>MATLAB/SIMULINK</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仿真结果</a:t>
            </a:r>
          </a:p>
        </p:txBody>
      </p:sp>
      <p:pic>
        <p:nvPicPr>
          <p:cNvPr id="8" name="图片 7">
            <a:extLst>
              <a:ext uri="{FF2B5EF4-FFF2-40B4-BE49-F238E27FC236}">
                <a16:creationId xmlns:a16="http://schemas.microsoft.com/office/drawing/2014/main" id="{B9CD717E-FB03-4EE9-86C2-9B24A4FDED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4088" y="1671650"/>
            <a:ext cx="3610308" cy="2707731"/>
          </a:xfrm>
          <a:prstGeom prst="rect">
            <a:avLst/>
          </a:prstGeom>
        </p:spPr>
      </p:pic>
      <p:pic>
        <p:nvPicPr>
          <p:cNvPr id="7" name="图片 6">
            <a:extLst>
              <a:ext uri="{FF2B5EF4-FFF2-40B4-BE49-F238E27FC236}">
                <a16:creationId xmlns:a16="http://schemas.microsoft.com/office/drawing/2014/main" id="{05D0C263-64DF-4C1B-9119-F0EC75FC676B}"/>
              </a:ext>
            </a:extLst>
          </p:cNvPr>
          <p:cNvPicPr/>
          <p:nvPr/>
        </p:nvPicPr>
        <p:blipFill>
          <a:blip r:embed="rId5"/>
          <a:stretch>
            <a:fillRect/>
          </a:stretch>
        </p:blipFill>
        <p:spPr>
          <a:xfrm>
            <a:off x="0" y="2175706"/>
            <a:ext cx="5269865" cy="1834515"/>
          </a:xfrm>
          <a:prstGeom prst="rect">
            <a:avLst/>
          </a:prstGeom>
        </p:spPr>
      </p:pic>
    </p:spTree>
    <p:extLst>
      <p:ext uri="{BB962C8B-B14F-4D97-AF65-F5344CB8AC3E}">
        <p14:creationId xmlns:p14="http://schemas.microsoft.com/office/powerpoint/2010/main" val="104812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966202" y="0"/>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2107565" y="1809115"/>
            <a:ext cx="4957445" cy="1554480"/>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TextBox 48"/>
          <p:cNvSpPr txBox="1"/>
          <p:nvPr/>
        </p:nvSpPr>
        <p:spPr>
          <a:xfrm>
            <a:off x="2585720" y="2082165"/>
            <a:ext cx="4292600" cy="830580"/>
          </a:xfrm>
          <a:prstGeom prst="rect">
            <a:avLst/>
          </a:prstGeom>
          <a:noFill/>
        </p:spPr>
        <p:txBody>
          <a:bodyPr wrap="square" lIns="0" tIns="0" rIns="0" bIns="0" rtlCol="0">
            <a:spAutoFit/>
          </a:bodyPr>
          <a:lstStyle/>
          <a:p>
            <a:r>
              <a:rPr lang="zh-CN" altLang="en-US" sz="5400" b="1" dirty="0">
                <a:solidFill>
                  <a:schemeClr val="bg1"/>
                </a:solidFill>
                <a:cs typeface="+mn-ea"/>
                <a:sym typeface="+mn-lt"/>
              </a:rPr>
              <a:t>硬件电路设计</a:t>
            </a:r>
            <a:endParaRPr lang="en-GB" altLang="zh-CN" sz="5400" dirty="0">
              <a:solidFill>
                <a:schemeClr val="bg1"/>
              </a:solidFill>
              <a:cs typeface="+mn-ea"/>
              <a:sym typeface="+mn-lt"/>
            </a:endParaRPr>
          </a:p>
        </p:txBody>
      </p:sp>
      <p:sp>
        <p:nvSpPr>
          <p:cNvPr id="44" name="TextBox 48"/>
          <p:cNvSpPr txBox="1"/>
          <p:nvPr/>
        </p:nvSpPr>
        <p:spPr>
          <a:xfrm>
            <a:off x="3854898" y="166024"/>
            <a:ext cx="1484586"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04</a:t>
            </a:r>
            <a:endParaRPr lang="en-GB" altLang="zh-CN" sz="9600" dirty="0">
              <a:solidFill>
                <a:schemeClr val="bg1"/>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outVertical)">
                                      <p:cBhvr>
                                        <p:cTn id="12" dur="500"/>
                                        <p:tgtEl>
                                          <p:spTgt spid="8"/>
                                        </p:tgtEl>
                                      </p:cBhvr>
                                    </p:animEffect>
                                  </p:childTnLst>
                                </p:cTn>
                              </p:par>
                            </p:childTnLst>
                          </p:cTn>
                        </p:par>
                        <p:par>
                          <p:cTn id="13" fill="hold">
                            <p:stCondLst>
                              <p:cond delay="500"/>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44"/>
                                        </p:tgtEl>
                                        <p:attrNameLst>
                                          <p:attrName>style.visibility</p:attrName>
                                        </p:attrNameLst>
                                      </p:cBhvr>
                                      <p:to>
                                        <p:strVal val="visible"/>
                                      </p:to>
                                    </p:set>
                                    <p:animEffect transition="in" filter="wipe(left)">
                                      <p:cBhvr>
                                        <p:cTn id="16" dur="200"/>
                                        <p:tgtEl>
                                          <p:spTgt spid="44"/>
                                        </p:tgtEl>
                                      </p:cBhvr>
                                    </p:animEffect>
                                  </p:childTnLst>
                                </p:cTn>
                              </p:par>
                            </p:childTnLst>
                          </p:cTn>
                        </p:par>
                        <p:par>
                          <p:cTn id="17" fill="hold">
                            <p:stCondLst>
                              <p:cond delay="760"/>
                            </p:stCondLst>
                            <p:childTnLst>
                              <p:par>
                                <p:cTn id="18" presetID="22" presetClass="entr" presetSubtype="8" fill="hold" grpId="0" nodeType="afterEffect">
                                  <p:stCondLst>
                                    <p:cond delay="0"/>
                                  </p:stCondLst>
                                  <p:iterate type="lt">
                                    <p:tmPct val="30000"/>
                                  </p:iterate>
                                  <p:childTnLst>
                                    <p:set>
                                      <p:cBhvr>
                                        <p:cTn id="19" dur="1" fill="hold">
                                          <p:stCondLst>
                                            <p:cond delay="0"/>
                                          </p:stCondLst>
                                        </p:cTn>
                                        <p:tgtEl>
                                          <p:spTgt spid="42"/>
                                        </p:tgtEl>
                                        <p:attrNameLst>
                                          <p:attrName>style.visibility</p:attrName>
                                        </p:attrNameLst>
                                      </p:cBhvr>
                                      <p:to>
                                        <p:strVal val="visible"/>
                                      </p:to>
                                    </p:set>
                                    <p:animEffect transition="in" filter="wipe(left)">
                                      <p:cBhvr>
                                        <p:cTn id="20" dur="2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bldLvl="0" animBg="1"/>
      <p:bldP spid="42" grpId="0"/>
      <p:bldP spid="4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图片 51" descr="QQ图片20200108134915">
            <a:extLst>
              <a:ext uri="{FF2B5EF4-FFF2-40B4-BE49-F238E27FC236}">
                <a16:creationId xmlns:a16="http://schemas.microsoft.com/office/drawing/2014/main" id="{B2F5DF3F-9A6F-496A-88F9-D871ECFEFC4F}"/>
              </a:ext>
            </a:extLst>
          </p:cNvPr>
          <p:cNvPicPr>
            <a:picLocks noChangeAspect="1"/>
          </p:cNvPicPr>
          <p:nvPr/>
        </p:nvPicPr>
        <p:blipFill>
          <a:blip r:embed="rId2"/>
          <a:stretch>
            <a:fillRect/>
          </a:stretch>
        </p:blipFill>
        <p:spPr>
          <a:xfrm>
            <a:off x="-635" y="0"/>
            <a:ext cx="9149080" cy="606425"/>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pic>
        <p:nvPicPr>
          <p:cNvPr id="11" name="图片 10">
            <a:extLst>
              <a:ext uri="{FF2B5EF4-FFF2-40B4-BE49-F238E27FC236}">
                <a16:creationId xmlns:a16="http://schemas.microsoft.com/office/drawing/2014/main" id="{01C99E17-9666-45D0-A616-273A33408A0E}"/>
              </a:ext>
            </a:extLst>
          </p:cNvPr>
          <p:cNvPicPr>
            <a:picLocks noChangeAspect="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2238" t="9400" r="833" b="35300"/>
          <a:stretch/>
        </p:blipFill>
        <p:spPr>
          <a:xfrm>
            <a:off x="138039" y="771550"/>
            <a:ext cx="8867922" cy="3384376"/>
          </a:xfrm>
          <a:prstGeom prst="rect">
            <a:avLst/>
          </a:prstGeom>
        </p:spPr>
      </p:pic>
    </p:spTree>
    <p:extLst>
      <p:ext uri="{BB962C8B-B14F-4D97-AF65-F5344CB8AC3E}">
        <p14:creationId xmlns:p14="http://schemas.microsoft.com/office/powerpoint/2010/main" val="3127135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图片 51" descr="QQ图片20200108134915">
            <a:extLst>
              <a:ext uri="{FF2B5EF4-FFF2-40B4-BE49-F238E27FC236}">
                <a16:creationId xmlns:a16="http://schemas.microsoft.com/office/drawing/2014/main" id="{B2F5DF3F-9A6F-496A-88F9-D871ECFEFC4F}"/>
              </a:ext>
            </a:extLst>
          </p:cNvPr>
          <p:cNvPicPr>
            <a:picLocks noChangeAspect="1"/>
          </p:cNvPicPr>
          <p:nvPr/>
        </p:nvPicPr>
        <p:blipFill>
          <a:blip r:embed="rId2"/>
          <a:stretch>
            <a:fillRect/>
          </a:stretch>
        </p:blipFill>
        <p:spPr>
          <a:xfrm>
            <a:off x="-635" y="0"/>
            <a:ext cx="9149080" cy="606425"/>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pic>
        <p:nvPicPr>
          <p:cNvPr id="10" name="图片 9">
            <a:extLst>
              <a:ext uri="{FF2B5EF4-FFF2-40B4-BE49-F238E27FC236}">
                <a16:creationId xmlns:a16="http://schemas.microsoft.com/office/drawing/2014/main" id="{E8E4D548-3B09-4119-973B-F75FCB1BD6E9}"/>
              </a:ext>
            </a:extLst>
          </p:cNvPr>
          <p:cNvPicPr>
            <a:picLocks noChangeAspect="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l="2238" t="9400" r="833" b="35300"/>
          <a:stretch/>
        </p:blipFill>
        <p:spPr>
          <a:xfrm>
            <a:off x="138039" y="771550"/>
            <a:ext cx="8867922" cy="3384376"/>
          </a:xfrm>
          <a:prstGeom prst="rect">
            <a:avLst/>
          </a:prstGeom>
        </p:spPr>
      </p:pic>
      <p:cxnSp>
        <p:nvCxnSpPr>
          <p:cNvPr id="5" name="直接连接符 4">
            <a:extLst>
              <a:ext uri="{FF2B5EF4-FFF2-40B4-BE49-F238E27FC236}">
                <a16:creationId xmlns:a16="http://schemas.microsoft.com/office/drawing/2014/main" id="{D3C60A28-861B-4AB1-997A-6A6AE6F83AD8}"/>
              </a:ext>
            </a:extLst>
          </p:cNvPr>
          <p:cNvCxnSpPr>
            <a:cxnSpLocks/>
          </p:cNvCxnSpPr>
          <p:nvPr/>
        </p:nvCxnSpPr>
        <p:spPr>
          <a:xfrm>
            <a:off x="107504" y="2233997"/>
            <a:ext cx="684076"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sp>
        <p:nvSpPr>
          <p:cNvPr id="6" name="椭圆 5">
            <a:extLst>
              <a:ext uri="{FF2B5EF4-FFF2-40B4-BE49-F238E27FC236}">
                <a16:creationId xmlns:a16="http://schemas.microsoft.com/office/drawing/2014/main" id="{74229669-A072-44E9-ABC4-90E337D28B2D}"/>
              </a:ext>
            </a:extLst>
          </p:cNvPr>
          <p:cNvSpPr/>
          <p:nvPr/>
        </p:nvSpPr>
        <p:spPr>
          <a:xfrm>
            <a:off x="521550" y="2258392"/>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2</a:t>
            </a:r>
            <a:endParaRPr lang="zh-CN" altLang="en-US" sz="1600" dirty="0"/>
          </a:p>
        </p:txBody>
      </p:sp>
      <p:cxnSp>
        <p:nvCxnSpPr>
          <p:cNvPr id="7" name="直接连接符 6">
            <a:extLst>
              <a:ext uri="{FF2B5EF4-FFF2-40B4-BE49-F238E27FC236}">
                <a16:creationId xmlns:a16="http://schemas.microsoft.com/office/drawing/2014/main" id="{57589FE8-980C-41FB-8DA8-B1B4ADF6707C}"/>
              </a:ext>
            </a:extLst>
          </p:cNvPr>
          <p:cNvCxnSpPr>
            <a:cxnSpLocks/>
          </p:cNvCxnSpPr>
          <p:nvPr/>
        </p:nvCxnSpPr>
        <p:spPr>
          <a:xfrm>
            <a:off x="107504" y="2233997"/>
            <a:ext cx="0" cy="1957933"/>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12" name="直接连接符 11">
            <a:extLst>
              <a:ext uri="{FF2B5EF4-FFF2-40B4-BE49-F238E27FC236}">
                <a16:creationId xmlns:a16="http://schemas.microsoft.com/office/drawing/2014/main" id="{911C66E4-0453-4336-8983-6130C204D0C1}"/>
              </a:ext>
            </a:extLst>
          </p:cNvPr>
          <p:cNvCxnSpPr>
            <a:cxnSpLocks/>
          </p:cNvCxnSpPr>
          <p:nvPr/>
        </p:nvCxnSpPr>
        <p:spPr>
          <a:xfrm>
            <a:off x="794309" y="2233997"/>
            <a:ext cx="0" cy="733797"/>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14" name="直接连接符 13">
            <a:extLst>
              <a:ext uri="{FF2B5EF4-FFF2-40B4-BE49-F238E27FC236}">
                <a16:creationId xmlns:a16="http://schemas.microsoft.com/office/drawing/2014/main" id="{1006B91C-6CEE-49C0-9F28-6EEF8E1AB3B8}"/>
              </a:ext>
            </a:extLst>
          </p:cNvPr>
          <p:cNvCxnSpPr>
            <a:cxnSpLocks/>
          </p:cNvCxnSpPr>
          <p:nvPr/>
        </p:nvCxnSpPr>
        <p:spPr>
          <a:xfrm>
            <a:off x="791580" y="2954077"/>
            <a:ext cx="792088"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16" name="直接连接符 15">
            <a:extLst>
              <a:ext uri="{FF2B5EF4-FFF2-40B4-BE49-F238E27FC236}">
                <a16:creationId xmlns:a16="http://schemas.microsoft.com/office/drawing/2014/main" id="{367F2042-BC58-4D70-918F-FE3E0F16A355}"/>
              </a:ext>
            </a:extLst>
          </p:cNvPr>
          <p:cNvCxnSpPr>
            <a:cxnSpLocks/>
          </p:cNvCxnSpPr>
          <p:nvPr/>
        </p:nvCxnSpPr>
        <p:spPr>
          <a:xfrm>
            <a:off x="1583668" y="2954077"/>
            <a:ext cx="0" cy="1237853"/>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18" name="直接连接符 17">
            <a:extLst>
              <a:ext uri="{FF2B5EF4-FFF2-40B4-BE49-F238E27FC236}">
                <a16:creationId xmlns:a16="http://schemas.microsoft.com/office/drawing/2014/main" id="{047032B0-E80A-45FE-99F8-479470A25A64}"/>
              </a:ext>
            </a:extLst>
          </p:cNvPr>
          <p:cNvCxnSpPr>
            <a:cxnSpLocks/>
          </p:cNvCxnSpPr>
          <p:nvPr/>
        </p:nvCxnSpPr>
        <p:spPr>
          <a:xfrm>
            <a:off x="107504" y="4173450"/>
            <a:ext cx="2664296"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20" name="直接连接符 19">
            <a:extLst>
              <a:ext uri="{FF2B5EF4-FFF2-40B4-BE49-F238E27FC236}">
                <a16:creationId xmlns:a16="http://schemas.microsoft.com/office/drawing/2014/main" id="{71C5E44C-87CC-4491-8DCC-8A6C8CD0E7D4}"/>
              </a:ext>
            </a:extLst>
          </p:cNvPr>
          <p:cNvCxnSpPr>
            <a:cxnSpLocks/>
          </p:cNvCxnSpPr>
          <p:nvPr/>
        </p:nvCxnSpPr>
        <p:spPr>
          <a:xfrm>
            <a:off x="629562" y="1671650"/>
            <a:ext cx="0" cy="562347"/>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22" name="直接连接符 21">
            <a:extLst>
              <a:ext uri="{FF2B5EF4-FFF2-40B4-BE49-F238E27FC236}">
                <a16:creationId xmlns:a16="http://schemas.microsoft.com/office/drawing/2014/main" id="{CCB6CA90-0AB1-45E9-BBC7-343B8A59F63B}"/>
              </a:ext>
            </a:extLst>
          </p:cNvPr>
          <p:cNvCxnSpPr>
            <a:cxnSpLocks/>
          </p:cNvCxnSpPr>
          <p:nvPr/>
        </p:nvCxnSpPr>
        <p:spPr>
          <a:xfrm>
            <a:off x="629562" y="1671650"/>
            <a:ext cx="2142238"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25" name="直接连接符 24">
            <a:extLst>
              <a:ext uri="{FF2B5EF4-FFF2-40B4-BE49-F238E27FC236}">
                <a16:creationId xmlns:a16="http://schemas.microsoft.com/office/drawing/2014/main" id="{8D2E111E-E35E-4E3F-BC28-5B9ED830966E}"/>
              </a:ext>
            </a:extLst>
          </p:cNvPr>
          <p:cNvCxnSpPr>
            <a:cxnSpLocks/>
          </p:cNvCxnSpPr>
          <p:nvPr/>
        </p:nvCxnSpPr>
        <p:spPr>
          <a:xfrm>
            <a:off x="2771800" y="735546"/>
            <a:ext cx="0" cy="3437904"/>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sp>
        <p:nvSpPr>
          <p:cNvPr id="30" name="椭圆 29">
            <a:extLst>
              <a:ext uri="{FF2B5EF4-FFF2-40B4-BE49-F238E27FC236}">
                <a16:creationId xmlns:a16="http://schemas.microsoft.com/office/drawing/2014/main" id="{7AE92EAD-EFBE-414C-98C1-A791CF7DD99B}"/>
              </a:ext>
            </a:extLst>
          </p:cNvPr>
          <p:cNvSpPr/>
          <p:nvPr/>
        </p:nvSpPr>
        <p:spPr>
          <a:xfrm>
            <a:off x="2015257" y="1715512"/>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1</a:t>
            </a:r>
            <a:endParaRPr lang="zh-CN" altLang="en-US" sz="1600" dirty="0"/>
          </a:p>
        </p:txBody>
      </p:sp>
      <p:cxnSp>
        <p:nvCxnSpPr>
          <p:cNvPr id="34" name="直接连接符 33">
            <a:extLst>
              <a:ext uri="{FF2B5EF4-FFF2-40B4-BE49-F238E27FC236}">
                <a16:creationId xmlns:a16="http://schemas.microsoft.com/office/drawing/2014/main" id="{D3800A69-1B5D-459B-98FF-7395D94F3B54}"/>
              </a:ext>
            </a:extLst>
          </p:cNvPr>
          <p:cNvCxnSpPr>
            <a:cxnSpLocks/>
          </p:cNvCxnSpPr>
          <p:nvPr/>
        </p:nvCxnSpPr>
        <p:spPr>
          <a:xfrm>
            <a:off x="2771800" y="735744"/>
            <a:ext cx="1584176"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36" name="直接连接符 35">
            <a:extLst>
              <a:ext uri="{FF2B5EF4-FFF2-40B4-BE49-F238E27FC236}">
                <a16:creationId xmlns:a16="http://schemas.microsoft.com/office/drawing/2014/main" id="{1A6FF3A4-A296-4C5F-A2A7-5E11F2D22EB4}"/>
              </a:ext>
            </a:extLst>
          </p:cNvPr>
          <p:cNvCxnSpPr>
            <a:cxnSpLocks/>
          </p:cNvCxnSpPr>
          <p:nvPr/>
        </p:nvCxnSpPr>
        <p:spPr>
          <a:xfrm>
            <a:off x="4355976" y="735546"/>
            <a:ext cx="0" cy="3276364"/>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38" name="直接连接符 37">
            <a:extLst>
              <a:ext uri="{FF2B5EF4-FFF2-40B4-BE49-F238E27FC236}">
                <a16:creationId xmlns:a16="http://schemas.microsoft.com/office/drawing/2014/main" id="{5CE741B6-2972-4041-864E-A83494932063}"/>
              </a:ext>
            </a:extLst>
          </p:cNvPr>
          <p:cNvCxnSpPr>
            <a:cxnSpLocks/>
          </p:cNvCxnSpPr>
          <p:nvPr/>
        </p:nvCxnSpPr>
        <p:spPr>
          <a:xfrm>
            <a:off x="2771800" y="2600895"/>
            <a:ext cx="1584176"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40" name="直接连接符 39">
            <a:extLst>
              <a:ext uri="{FF2B5EF4-FFF2-40B4-BE49-F238E27FC236}">
                <a16:creationId xmlns:a16="http://schemas.microsoft.com/office/drawing/2014/main" id="{8EE397F3-6830-447C-8419-B2EF48FC8E7E}"/>
              </a:ext>
            </a:extLst>
          </p:cNvPr>
          <p:cNvCxnSpPr>
            <a:cxnSpLocks/>
          </p:cNvCxnSpPr>
          <p:nvPr/>
        </p:nvCxnSpPr>
        <p:spPr>
          <a:xfrm>
            <a:off x="2771800" y="2967794"/>
            <a:ext cx="1584176"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47" name="直接连接符 46">
            <a:extLst>
              <a:ext uri="{FF2B5EF4-FFF2-40B4-BE49-F238E27FC236}">
                <a16:creationId xmlns:a16="http://schemas.microsoft.com/office/drawing/2014/main" id="{DBEED8A1-0254-498F-96DD-AF6E0EBAADEF}"/>
              </a:ext>
            </a:extLst>
          </p:cNvPr>
          <p:cNvCxnSpPr>
            <a:cxnSpLocks/>
          </p:cNvCxnSpPr>
          <p:nvPr/>
        </p:nvCxnSpPr>
        <p:spPr>
          <a:xfrm>
            <a:off x="2771800" y="4011910"/>
            <a:ext cx="6300700"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48" name="直接连接符 47">
            <a:extLst>
              <a:ext uri="{FF2B5EF4-FFF2-40B4-BE49-F238E27FC236}">
                <a16:creationId xmlns:a16="http://schemas.microsoft.com/office/drawing/2014/main" id="{38D3F03B-8A3A-47AB-8466-33CD11F5A3B5}"/>
              </a:ext>
            </a:extLst>
          </p:cNvPr>
          <p:cNvCxnSpPr>
            <a:cxnSpLocks/>
          </p:cNvCxnSpPr>
          <p:nvPr/>
        </p:nvCxnSpPr>
        <p:spPr>
          <a:xfrm>
            <a:off x="4355976" y="2601837"/>
            <a:ext cx="936104"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50" name="直接连接符 49">
            <a:extLst>
              <a:ext uri="{FF2B5EF4-FFF2-40B4-BE49-F238E27FC236}">
                <a16:creationId xmlns:a16="http://schemas.microsoft.com/office/drawing/2014/main" id="{328086AC-0B72-4122-9DE1-4C456E5A9C76}"/>
              </a:ext>
            </a:extLst>
          </p:cNvPr>
          <p:cNvCxnSpPr>
            <a:cxnSpLocks/>
          </p:cNvCxnSpPr>
          <p:nvPr/>
        </p:nvCxnSpPr>
        <p:spPr>
          <a:xfrm>
            <a:off x="5292080" y="2600895"/>
            <a:ext cx="0" cy="1086979"/>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53" name="直接连接符 52">
            <a:extLst>
              <a:ext uri="{FF2B5EF4-FFF2-40B4-BE49-F238E27FC236}">
                <a16:creationId xmlns:a16="http://schemas.microsoft.com/office/drawing/2014/main" id="{71B5E025-1ABA-4F30-BE26-515BDAAD27B6}"/>
              </a:ext>
            </a:extLst>
          </p:cNvPr>
          <p:cNvCxnSpPr>
            <a:cxnSpLocks/>
          </p:cNvCxnSpPr>
          <p:nvPr/>
        </p:nvCxnSpPr>
        <p:spPr>
          <a:xfrm>
            <a:off x="4355976" y="3687874"/>
            <a:ext cx="936104"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54" name="直接连接符 53">
            <a:extLst>
              <a:ext uri="{FF2B5EF4-FFF2-40B4-BE49-F238E27FC236}">
                <a16:creationId xmlns:a16="http://schemas.microsoft.com/office/drawing/2014/main" id="{F62D050A-C224-4E32-9315-DDBEC31E8AEA}"/>
              </a:ext>
            </a:extLst>
          </p:cNvPr>
          <p:cNvCxnSpPr>
            <a:cxnSpLocks/>
          </p:cNvCxnSpPr>
          <p:nvPr/>
        </p:nvCxnSpPr>
        <p:spPr>
          <a:xfrm>
            <a:off x="5292080" y="2944593"/>
            <a:ext cx="1188132"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56" name="直接连接符 55">
            <a:extLst>
              <a:ext uri="{FF2B5EF4-FFF2-40B4-BE49-F238E27FC236}">
                <a16:creationId xmlns:a16="http://schemas.microsoft.com/office/drawing/2014/main" id="{54127483-750C-4FD6-A05A-C6A027E3696E}"/>
              </a:ext>
            </a:extLst>
          </p:cNvPr>
          <p:cNvCxnSpPr>
            <a:cxnSpLocks/>
          </p:cNvCxnSpPr>
          <p:nvPr/>
        </p:nvCxnSpPr>
        <p:spPr>
          <a:xfrm>
            <a:off x="6480212" y="2924931"/>
            <a:ext cx="0" cy="1086979"/>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58" name="直接连接符 57">
            <a:extLst>
              <a:ext uri="{FF2B5EF4-FFF2-40B4-BE49-F238E27FC236}">
                <a16:creationId xmlns:a16="http://schemas.microsoft.com/office/drawing/2014/main" id="{16B82CA4-1373-4A8C-BC8C-B0CE8026FECC}"/>
              </a:ext>
            </a:extLst>
          </p:cNvPr>
          <p:cNvCxnSpPr>
            <a:cxnSpLocks/>
          </p:cNvCxnSpPr>
          <p:nvPr/>
        </p:nvCxnSpPr>
        <p:spPr>
          <a:xfrm>
            <a:off x="4355976" y="735546"/>
            <a:ext cx="4716524" cy="0"/>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cxnSp>
        <p:nvCxnSpPr>
          <p:cNvPr id="60" name="直接连接符 59">
            <a:extLst>
              <a:ext uri="{FF2B5EF4-FFF2-40B4-BE49-F238E27FC236}">
                <a16:creationId xmlns:a16="http://schemas.microsoft.com/office/drawing/2014/main" id="{337F38A4-9F37-4393-AD08-6358C2A0A27D}"/>
              </a:ext>
            </a:extLst>
          </p:cNvPr>
          <p:cNvCxnSpPr>
            <a:cxnSpLocks/>
          </p:cNvCxnSpPr>
          <p:nvPr/>
        </p:nvCxnSpPr>
        <p:spPr>
          <a:xfrm>
            <a:off x="9072500" y="735546"/>
            <a:ext cx="0" cy="3276364"/>
          </a:xfrm>
          <a:prstGeom prst="line">
            <a:avLst/>
          </a:prstGeom>
          <a:ln w="28575">
            <a:solidFill>
              <a:srgbClr val="FF0000">
                <a:alpha val="34000"/>
              </a:srgbClr>
            </a:solidFill>
          </a:ln>
        </p:spPr>
        <p:style>
          <a:lnRef idx="1">
            <a:schemeClr val="accent2"/>
          </a:lnRef>
          <a:fillRef idx="0">
            <a:schemeClr val="accent2"/>
          </a:fillRef>
          <a:effectRef idx="0">
            <a:schemeClr val="accent2"/>
          </a:effectRef>
          <a:fontRef idx="minor">
            <a:schemeClr val="tx1"/>
          </a:fontRef>
        </p:style>
      </p:cxnSp>
      <p:sp>
        <p:nvSpPr>
          <p:cNvPr id="63" name="椭圆 62">
            <a:extLst>
              <a:ext uri="{FF2B5EF4-FFF2-40B4-BE49-F238E27FC236}">
                <a16:creationId xmlns:a16="http://schemas.microsoft.com/office/drawing/2014/main" id="{BB944073-AB24-4933-BA5F-6B51DD47F44A}"/>
              </a:ext>
            </a:extLst>
          </p:cNvPr>
          <p:cNvSpPr/>
          <p:nvPr/>
        </p:nvSpPr>
        <p:spPr>
          <a:xfrm>
            <a:off x="3023828" y="771748"/>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3</a:t>
            </a:r>
            <a:endParaRPr lang="zh-CN" altLang="en-US" sz="1600" dirty="0"/>
          </a:p>
        </p:txBody>
      </p:sp>
      <p:sp>
        <p:nvSpPr>
          <p:cNvPr id="64" name="椭圆 63">
            <a:extLst>
              <a:ext uri="{FF2B5EF4-FFF2-40B4-BE49-F238E27FC236}">
                <a16:creationId xmlns:a16="http://schemas.microsoft.com/office/drawing/2014/main" id="{1E5FBB0C-4FA1-4DE7-B033-048CC733CCDD}"/>
              </a:ext>
            </a:extLst>
          </p:cNvPr>
          <p:cNvSpPr/>
          <p:nvPr/>
        </p:nvSpPr>
        <p:spPr>
          <a:xfrm>
            <a:off x="4081911" y="2636701"/>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4</a:t>
            </a:r>
            <a:endParaRPr lang="zh-CN" altLang="en-US" sz="1600" dirty="0"/>
          </a:p>
        </p:txBody>
      </p:sp>
      <p:sp>
        <p:nvSpPr>
          <p:cNvPr id="65" name="椭圆 64">
            <a:extLst>
              <a:ext uri="{FF2B5EF4-FFF2-40B4-BE49-F238E27FC236}">
                <a16:creationId xmlns:a16="http://schemas.microsoft.com/office/drawing/2014/main" id="{70FB3F87-C967-4DE5-9807-29A703F4ECE9}"/>
              </a:ext>
            </a:extLst>
          </p:cNvPr>
          <p:cNvSpPr/>
          <p:nvPr/>
        </p:nvSpPr>
        <p:spPr>
          <a:xfrm>
            <a:off x="4106683" y="3777884"/>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5</a:t>
            </a:r>
            <a:endParaRPr lang="zh-CN" altLang="en-US" sz="1600" dirty="0"/>
          </a:p>
        </p:txBody>
      </p:sp>
      <p:sp>
        <p:nvSpPr>
          <p:cNvPr id="66" name="椭圆 65">
            <a:extLst>
              <a:ext uri="{FF2B5EF4-FFF2-40B4-BE49-F238E27FC236}">
                <a16:creationId xmlns:a16="http://schemas.microsoft.com/office/drawing/2014/main" id="{EB3CD76B-87EA-497A-A755-FAC9ADABD759}"/>
              </a:ext>
            </a:extLst>
          </p:cNvPr>
          <p:cNvSpPr/>
          <p:nvPr/>
        </p:nvSpPr>
        <p:spPr>
          <a:xfrm>
            <a:off x="4657974" y="2683802"/>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7</a:t>
            </a:r>
            <a:endParaRPr lang="zh-CN" altLang="en-US" sz="1600" dirty="0"/>
          </a:p>
        </p:txBody>
      </p:sp>
      <p:sp>
        <p:nvSpPr>
          <p:cNvPr id="67" name="椭圆 66">
            <a:extLst>
              <a:ext uri="{FF2B5EF4-FFF2-40B4-BE49-F238E27FC236}">
                <a16:creationId xmlns:a16="http://schemas.microsoft.com/office/drawing/2014/main" id="{9730726F-577D-40CB-8232-1447B16690FB}"/>
              </a:ext>
            </a:extLst>
          </p:cNvPr>
          <p:cNvSpPr/>
          <p:nvPr/>
        </p:nvSpPr>
        <p:spPr>
          <a:xfrm>
            <a:off x="4414018" y="789552"/>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6</a:t>
            </a:r>
            <a:endParaRPr lang="zh-CN" altLang="en-US" sz="1600" dirty="0"/>
          </a:p>
        </p:txBody>
      </p:sp>
      <p:sp>
        <p:nvSpPr>
          <p:cNvPr id="68" name="椭圆 67">
            <a:extLst>
              <a:ext uri="{FF2B5EF4-FFF2-40B4-BE49-F238E27FC236}">
                <a16:creationId xmlns:a16="http://schemas.microsoft.com/office/drawing/2014/main" id="{277BB9BC-EC30-4B70-91D6-216CD0786115}"/>
              </a:ext>
            </a:extLst>
          </p:cNvPr>
          <p:cNvSpPr/>
          <p:nvPr/>
        </p:nvSpPr>
        <p:spPr>
          <a:xfrm>
            <a:off x="5670122" y="2992198"/>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8</a:t>
            </a:r>
            <a:endParaRPr lang="zh-CN" altLang="en-US" sz="1600" dirty="0"/>
          </a:p>
        </p:txBody>
      </p:sp>
      <p:sp>
        <p:nvSpPr>
          <p:cNvPr id="70" name="椭圆 69">
            <a:extLst>
              <a:ext uri="{FF2B5EF4-FFF2-40B4-BE49-F238E27FC236}">
                <a16:creationId xmlns:a16="http://schemas.microsoft.com/office/drawing/2014/main" id="{4CD15ADD-04CD-48AD-A367-DC980B9683AE}"/>
              </a:ext>
            </a:extLst>
          </p:cNvPr>
          <p:cNvSpPr/>
          <p:nvPr/>
        </p:nvSpPr>
        <p:spPr>
          <a:xfrm>
            <a:off x="188511" y="4291465"/>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1</a:t>
            </a:r>
            <a:endParaRPr lang="zh-CN" altLang="en-US" sz="1600" dirty="0"/>
          </a:p>
        </p:txBody>
      </p:sp>
      <p:sp>
        <p:nvSpPr>
          <p:cNvPr id="72" name="椭圆 71">
            <a:extLst>
              <a:ext uri="{FF2B5EF4-FFF2-40B4-BE49-F238E27FC236}">
                <a16:creationId xmlns:a16="http://schemas.microsoft.com/office/drawing/2014/main" id="{345DEA95-E52D-456C-ADAE-AA67E739914B}"/>
              </a:ext>
            </a:extLst>
          </p:cNvPr>
          <p:cNvSpPr/>
          <p:nvPr/>
        </p:nvSpPr>
        <p:spPr>
          <a:xfrm>
            <a:off x="2237168" y="4289826"/>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2</a:t>
            </a:r>
            <a:endParaRPr lang="zh-CN" altLang="en-US" sz="1600" dirty="0"/>
          </a:p>
        </p:txBody>
      </p:sp>
      <p:sp>
        <p:nvSpPr>
          <p:cNvPr id="74" name="椭圆 73">
            <a:extLst>
              <a:ext uri="{FF2B5EF4-FFF2-40B4-BE49-F238E27FC236}">
                <a16:creationId xmlns:a16="http://schemas.microsoft.com/office/drawing/2014/main" id="{756EBB2E-02AB-4662-8DA5-185BF6CCFFEB}"/>
              </a:ext>
            </a:extLst>
          </p:cNvPr>
          <p:cNvSpPr/>
          <p:nvPr/>
        </p:nvSpPr>
        <p:spPr>
          <a:xfrm>
            <a:off x="3819521" y="4289826"/>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3</a:t>
            </a:r>
            <a:endParaRPr lang="zh-CN" altLang="en-US" sz="1600" dirty="0"/>
          </a:p>
        </p:txBody>
      </p:sp>
      <p:sp>
        <p:nvSpPr>
          <p:cNvPr id="76" name="椭圆 75">
            <a:extLst>
              <a:ext uri="{FF2B5EF4-FFF2-40B4-BE49-F238E27FC236}">
                <a16:creationId xmlns:a16="http://schemas.microsoft.com/office/drawing/2014/main" id="{BC9A91E2-0734-490C-88A4-45D8692C2AF6}"/>
              </a:ext>
            </a:extLst>
          </p:cNvPr>
          <p:cNvSpPr/>
          <p:nvPr/>
        </p:nvSpPr>
        <p:spPr>
          <a:xfrm>
            <a:off x="5344705" y="4289730"/>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4</a:t>
            </a:r>
            <a:endParaRPr lang="zh-CN" altLang="en-US" sz="1600" dirty="0"/>
          </a:p>
        </p:txBody>
      </p:sp>
      <p:sp>
        <p:nvSpPr>
          <p:cNvPr id="78" name="椭圆 77">
            <a:extLst>
              <a:ext uri="{FF2B5EF4-FFF2-40B4-BE49-F238E27FC236}">
                <a16:creationId xmlns:a16="http://schemas.microsoft.com/office/drawing/2014/main" id="{D4F10644-9341-45AE-B85B-8B032D6DE4C4}"/>
              </a:ext>
            </a:extLst>
          </p:cNvPr>
          <p:cNvSpPr/>
          <p:nvPr/>
        </p:nvSpPr>
        <p:spPr>
          <a:xfrm>
            <a:off x="6823524" y="4289706"/>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5</a:t>
            </a:r>
            <a:endParaRPr lang="zh-CN" altLang="en-US" sz="1600" dirty="0"/>
          </a:p>
        </p:txBody>
      </p:sp>
      <p:sp>
        <p:nvSpPr>
          <p:cNvPr id="80" name="椭圆 79">
            <a:extLst>
              <a:ext uri="{FF2B5EF4-FFF2-40B4-BE49-F238E27FC236}">
                <a16:creationId xmlns:a16="http://schemas.microsoft.com/office/drawing/2014/main" id="{7A3C70C2-55EC-418A-AFB0-4C33DB30F110}"/>
              </a:ext>
            </a:extLst>
          </p:cNvPr>
          <p:cNvSpPr/>
          <p:nvPr/>
        </p:nvSpPr>
        <p:spPr>
          <a:xfrm>
            <a:off x="188089" y="4689410"/>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6</a:t>
            </a:r>
            <a:endParaRPr lang="zh-CN" altLang="en-US" sz="1600" dirty="0"/>
          </a:p>
        </p:txBody>
      </p:sp>
      <p:sp>
        <p:nvSpPr>
          <p:cNvPr id="82" name="矩形 81">
            <a:extLst>
              <a:ext uri="{FF2B5EF4-FFF2-40B4-BE49-F238E27FC236}">
                <a16:creationId xmlns:a16="http://schemas.microsoft.com/office/drawing/2014/main" id="{9335F150-0A57-4253-863B-560B096191D8}"/>
              </a:ext>
            </a:extLst>
          </p:cNvPr>
          <p:cNvSpPr/>
          <p:nvPr/>
        </p:nvSpPr>
        <p:spPr>
          <a:xfrm>
            <a:off x="401076" y="4228465"/>
            <a:ext cx="1848583" cy="338554"/>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en-US" altLang="zh-CN" sz="1600" b="1" cap="none" spc="0" dirty="0">
                <a:ln/>
                <a:solidFill>
                  <a:schemeClr val="accent4"/>
                </a:solidFill>
                <a:effectLst/>
                <a:latin typeface="楷体" panose="02010609060101010101" pitchFamily="49" charset="-122"/>
                <a:ea typeface="楷体" panose="02010609060101010101" pitchFamily="49" charset="-122"/>
              </a:rPr>
              <a:t>51</a:t>
            </a:r>
            <a:r>
              <a:rPr lang="zh-CN" altLang="en-US" sz="1600" b="1" cap="none" spc="0" dirty="0">
                <a:ln/>
                <a:solidFill>
                  <a:schemeClr val="accent4"/>
                </a:solidFill>
                <a:effectLst/>
                <a:latin typeface="楷体" panose="02010609060101010101" pitchFamily="49" charset="-122"/>
                <a:ea typeface="楷体" panose="02010609060101010101" pitchFamily="49" charset="-122"/>
              </a:rPr>
              <a:t>单片机最小系统</a:t>
            </a:r>
          </a:p>
        </p:txBody>
      </p:sp>
      <p:sp>
        <p:nvSpPr>
          <p:cNvPr id="84" name="矩形 83">
            <a:extLst>
              <a:ext uri="{FF2B5EF4-FFF2-40B4-BE49-F238E27FC236}">
                <a16:creationId xmlns:a16="http://schemas.microsoft.com/office/drawing/2014/main" id="{7EEC5135-4D6B-48D9-B9DE-F920B6A869D6}"/>
              </a:ext>
            </a:extLst>
          </p:cNvPr>
          <p:cNvSpPr/>
          <p:nvPr/>
        </p:nvSpPr>
        <p:spPr>
          <a:xfrm>
            <a:off x="2449733" y="4230296"/>
            <a:ext cx="1425390" cy="338554"/>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zh-CN" altLang="en-US" sz="1600" dirty="0">
                <a:ln/>
                <a:solidFill>
                  <a:schemeClr val="accent4"/>
                </a:solidFill>
                <a:latin typeface="楷体" panose="02010609060101010101" pitchFamily="49" charset="-122"/>
                <a:ea typeface="楷体" panose="02010609060101010101" pitchFamily="49" charset="-122"/>
              </a:rPr>
              <a:t>液位检测装置</a:t>
            </a:r>
            <a:endParaRPr lang="zh-CN" altLang="en-US" sz="1600" cap="none" spc="0" dirty="0">
              <a:ln/>
              <a:solidFill>
                <a:schemeClr val="accent4"/>
              </a:solidFill>
              <a:effectLst/>
              <a:latin typeface="楷体" panose="02010609060101010101" pitchFamily="49" charset="-122"/>
              <a:ea typeface="楷体" panose="02010609060101010101" pitchFamily="49" charset="-122"/>
            </a:endParaRPr>
          </a:p>
        </p:txBody>
      </p:sp>
      <p:sp>
        <p:nvSpPr>
          <p:cNvPr id="86" name="矩形 85">
            <a:extLst>
              <a:ext uri="{FF2B5EF4-FFF2-40B4-BE49-F238E27FC236}">
                <a16:creationId xmlns:a16="http://schemas.microsoft.com/office/drawing/2014/main" id="{77DC68A0-3A6C-4F53-A621-97DB90D883C5}"/>
              </a:ext>
            </a:extLst>
          </p:cNvPr>
          <p:cNvSpPr/>
          <p:nvPr/>
        </p:nvSpPr>
        <p:spPr>
          <a:xfrm>
            <a:off x="5560729" y="4228465"/>
            <a:ext cx="1218603" cy="338554"/>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zh-CN" altLang="en-US" sz="1600" b="1" dirty="0">
                <a:ln/>
                <a:solidFill>
                  <a:schemeClr val="accent4"/>
                </a:solidFill>
                <a:latin typeface="楷体" panose="02010609060101010101" pitchFamily="49" charset="-122"/>
                <a:ea typeface="楷体" panose="02010609060101010101" pitchFamily="49" charset="-122"/>
              </a:rPr>
              <a:t>温度传感器</a:t>
            </a:r>
            <a:endParaRPr lang="zh-CN" altLang="en-US" sz="1600" b="1" cap="none" spc="0" dirty="0">
              <a:ln/>
              <a:solidFill>
                <a:schemeClr val="accent4"/>
              </a:solidFill>
              <a:effectLst/>
              <a:latin typeface="楷体" panose="02010609060101010101" pitchFamily="49" charset="-122"/>
              <a:ea typeface="楷体" panose="02010609060101010101" pitchFamily="49" charset="-122"/>
            </a:endParaRPr>
          </a:p>
        </p:txBody>
      </p:sp>
      <p:sp>
        <p:nvSpPr>
          <p:cNvPr id="88" name="矩形 87">
            <a:extLst>
              <a:ext uri="{FF2B5EF4-FFF2-40B4-BE49-F238E27FC236}">
                <a16:creationId xmlns:a16="http://schemas.microsoft.com/office/drawing/2014/main" id="{64635F43-8AE0-4DE7-9B52-73B9C3C86E87}"/>
              </a:ext>
            </a:extLst>
          </p:cNvPr>
          <p:cNvSpPr/>
          <p:nvPr/>
        </p:nvSpPr>
        <p:spPr>
          <a:xfrm>
            <a:off x="7039548" y="4228465"/>
            <a:ext cx="1011815" cy="338554"/>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zh-CN" altLang="en-US" sz="1600" dirty="0">
                <a:ln/>
                <a:solidFill>
                  <a:schemeClr val="accent4"/>
                </a:solidFill>
                <a:latin typeface="楷体" panose="02010609060101010101" pitchFamily="49" charset="-122"/>
                <a:ea typeface="楷体" panose="02010609060101010101" pitchFamily="49" charset="-122"/>
              </a:rPr>
              <a:t>按键操作</a:t>
            </a:r>
            <a:endParaRPr lang="zh-CN" altLang="en-US" sz="1600" cap="none" spc="0" dirty="0">
              <a:ln/>
              <a:solidFill>
                <a:schemeClr val="accent4"/>
              </a:solidFill>
              <a:effectLst/>
              <a:latin typeface="楷体" panose="02010609060101010101" pitchFamily="49" charset="-122"/>
              <a:ea typeface="楷体" panose="02010609060101010101" pitchFamily="49" charset="-122"/>
            </a:endParaRPr>
          </a:p>
        </p:txBody>
      </p:sp>
      <p:sp>
        <p:nvSpPr>
          <p:cNvPr id="90" name="矩形 89">
            <a:extLst>
              <a:ext uri="{FF2B5EF4-FFF2-40B4-BE49-F238E27FC236}">
                <a16:creationId xmlns:a16="http://schemas.microsoft.com/office/drawing/2014/main" id="{CA50BA22-948C-46A1-AAF1-EB5BC8259F60}"/>
              </a:ext>
            </a:extLst>
          </p:cNvPr>
          <p:cNvSpPr/>
          <p:nvPr/>
        </p:nvSpPr>
        <p:spPr>
          <a:xfrm>
            <a:off x="404113" y="4628271"/>
            <a:ext cx="1425390" cy="338554"/>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zh-CN" altLang="en-US" sz="1600" dirty="0">
                <a:ln/>
                <a:solidFill>
                  <a:schemeClr val="accent4"/>
                </a:solidFill>
                <a:latin typeface="楷体" panose="02010609060101010101" pitchFamily="49" charset="-122"/>
                <a:ea typeface="楷体" panose="02010609060101010101" pitchFamily="49" charset="-122"/>
              </a:rPr>
              <a:t>水泵电机电路</a:t>
            </a:r>
            <a:endParaRPr lang="zh-CN" altLang="en-US" sz="1600" cap="none" spc="0" dirty="0">
              <a:ln/>
              <a:solidFill>
                <a:schemeClr val="accent4"/>
              </a:solidFill>
              <a:effectLst/>
              <a:latin typeface="楷体" panose="02010609060101010101" pitchFamily="49" charset="-122"/>
              <a:ea typeface="楷体" panose="02010609060101010101" pitchFamily="49" charset="-122"/>
            </a:endParaRPr>
          </a:p>
        </p:txBody>
      </p:sp>
      <p:sp>
        <p:nvSpPr>
          <p:cNvPr id="91" name="矩形 90">
            <a:extLst>
              <a:ext uri="{FF2B5EF4-FFF2-40B4-BE49-F238E27FC236}">
                <a16:creationId xmlns:a16="http://schemas.microsoft.com/office/drawing/2014/main" id="{2FCDDBAC-334C-4A14-B001-94271A05D0A7}"/>
              </a:ext>
            </a:extLst>
          </p:cNvPr>
          <p:cNvSpPr/>
          <p:nvPr/>
        </p:nvSpPr>
        <p:spPr>
          <a:xfrm>
            <a:off x="3976484" y="4230296"/>
            <a:ext cx="1415772" cy="338554"/>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zh-CN" altLang="en-US" sz="1600" cap="none" spc="0" dirty="0">
                <a:ln/>
                <a:solidFill>
                  <a:schemeClr val="accent4"/>
                </a:solidFill>
                <a:effectLst/>
                <a:latin typeface="楷体" panose="02010609060101010101" pitchFamily="49" charset="-122"/>
                <a:ea typeface="楷体" panose="02010609060101010101" pitchFamily="49" charset="-122"/>
              </a:rPr>
              <a:t>参数显示电路</a:t>
            </a:r>
          </a:p>
        </p:txBody>
      </p:sp>
      <p:sp>
        <p:nvSpPr>
          <p:cNvPr id="92" name="椭圆 91">
            <a:extLst>
              <a:ext uri="{FF2B5EF4-FFF2-40B4-BE49-F238E27FC236}">
                <a16:creationId xmlns:a16="http://schemas.microsoft.com/office/drawing/2014/main" id="{42B82FE7-A256-4D04-9729-EF08DC35F8D0}"/>
              </a:ext>
            </a:extLst>
          </p:cNvPr>
          <p:cNvSpPr/>
          <p:nvPr/>
        </p:nvSpPr>
        <p:spPr>
          <a:xfrm>
            <a:off x="1799233" y="4689410"/>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7</a:t>
            </a:r>
            <a:endParaRPr lang="zh-CN" altLang="en-US" sz="1600" dirty="0"/>
          </a:p>
        </p:txBody>
      </p:sp>
      <p:sp>
        <p:nvSpPr>
          <p:cNvPr id="93" name="矩形 92">
            <a:extLst>
              <a:ext uri="{FF2B5EF4-FFF2-40B4-BE49-F238E27FC236}">
                <a16:creationId xmlns:a16="http://schemas.microsoft.com/office/drawing/2014/main" id="{DC8BA1FD-A601-4B88-A234-C0B613E30882}"/>
              </a:ext>
            </a:extLst>
          </p:cNvPr>
          <p:cNvSpPr/>
          <p:nvPr/>
        </p:nvSpPr>
        <p:spPr>
          <a:xfrm>
            <a:off x="2015257" y="4628271"/>
            <a:ext cx="1415772" cy="338554"/>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zh-CN" altLang="en-US" sz="1600" dirty="0">
                <a:ln/>
                <a:solidFill>
                  <a:schemeClr val="accent4"/>
                </a:solidFill>
                <a:latin typeface="楷体" panose="02010609060101010101" pitchFamily="49" charset="-122"/>
                <a:ea typeface="楷体" panose="02010609060101010101" pitchFamily="49" charset="-122"/>
              </a:rPr>
              <a:t>状态显示电路</a:t>
            </a:r>
            <a:endParaRPr lang="zh-CN" altLang="en-US" sz="1600" cap="none" spc="0" dirty="0">
              <a:ln/>
              <a:solidFill>
                <a:schemeClr val="accent4"/>
              </a:solidFill>
              <a:effectLst/>
              <a:latin typeface="楷体" panose="02010609060101010101" pitchFamily="49" charset="-122"/>
              <a:ea typeface="楷体" panose="02010609060101010101" pitchFamily="49" charset="-122"/>
            </a:endParaRPr>
          </a:p>
        </p:txBody>
      </p:sp>
      <p:sp>
        <p:nvSpPr>
          <p:cNvPr id="94" name="椭圆 93">
            <a:extLst>
              <a:ext uri="{FF2B5EF4-FFF2-40B4-BE49-F238E27FC236}">
                <a16:creationId xmlns:a16="http://schemas.microsoft.com/office/drawing/2014/main" id="{7048735F-F003-4027-BFC2-34637DD5DDDC}"/>
              </a:ext>
            </a:extLst>
          </p:cNvPr>
          <p:cNvSpPr/>
          <p:nvPr/>
        </p:nvSpPr>
        <p:spPr>
          <a:xfrm>
            <a:off x="3374025" y="4689410"/>
            <a:ext cx="216024" cy="216024"/>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altLang="zh-CN" sz="1600" dirty="0"/>
              <a:t>8</a:t>
            </a:r>
            <a:endParaRPr lang="zh-CN" altLang="en-US" sz="1600" dirty="0"/>
          </a:p>
        </p:txBody>
      </p:sp>
      <p:sp>
        <p:nvSpPr>
          <p:cNvPr id="95" name="矩形 94">
            <a:extLst>
              <a:ext uri="{FF2B5EF4-FFF2-40B4-BE49-F238E27FC236}">
                <a16:creationId xmlns:a16="http://schemas.microsoft.com/office/drawing/2014/main" id="{AC75EF3B-8320-469E-83AF-97FA7A306899}"/>
              </a:ext>
            </a:extLst>
          </p:cNvPr>
          <p:cNvSpPr/>
          <p:nvPr/>
        </p:nvSpPr>
        <p:spPr>
          <a:xfrm>
            <a:off x="3590049" y="4628271"/>
            <a:ext cx="1620957" cy="338554"/>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r>
              <a:rPr lang="zh-CN" altLang="en-US" sz="1600" dirty="0">
                <a:ln/>
                <a:solidFill>
                  <a:schemeClr val="accent4"/>
                </a:solidFill>
                <a:latin typeface="楷体" panose="02010609060101010101" pitchFamily="49" charset="-122"/>
                <a:ea typeface="楷体" panose="02010609060101010101" pitchFamily="49" charset="-122"/>
              </a:rPr>
              <a:t>执行器控制电路</a:t>
            </a:r>
            <a:endParaRPr lang="zh-CN" altLang="en-US" sz="1600" cap="none" spc="0" dirty="0">
              <a:ln/>
              <a:solidFill>
                <a:schemeClr val="accent4"/>
              </a:solidFill>
              <a:effectLst/>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448689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966202" y="0"/>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2678168" y="1809376"/>
            <a:ext cx="3838047" cy="1554462"/>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TextBox 48"/>
          <p:cNvSpPr txBox="1"/>
          <p:nvPr/>
        </p:nvSpPr>
        <p:spPr>
          <a:xfrm>
            <a:off x="3163599" y="2048260"/>
            <a:ext cx="2816801" cy="830580"/>
          </a:xfrm>
          <a:prstGeom prst="rect">
            <a:avLst/>
          </a:prstGeom>
          <a:noFill/>
        </p:spPr>
        <p:txBody>
          <a:bodyPr wrap="square" lIns="0" tIns="0" rIns="0" bIns="0" rtlCol="0">
            <a:spAutoFit/>
          </a:bodyPr>
          <a:lstStyle/>
          <a:p>
            <a:r>
              <a:rPr lang="zh-CN" altLang="en-US" sz="5400" b="1" dirty="0">
                <a:solidFill>
                  <a:schemeClr val="bg1"/>
                </a:solidFill>
                <a:cs typeface="+mn-ea"/>
                <a:sym typeface="+mn-lt"/>
              </a:rPr>
              <a:t>软件设计</a:t>
            </a:r>
            <a:endParaRPr lang="en-GB" altLang="zh-CN" sz="5400" dirty="0">
              <a:solidFill>
                <a:schemeClr val="bg1"/>
              </a:solidFill>
              <a:cs typeface="+mn-ea"/>
              <a:sym typeface="+mn-lt"/>
            </a:endParaRPr>
          </a:p>
        </p:txBody>
      </p:sp>
      <p:sp>
        <p:nvSpPr>
          <p:cNvPr id="32" name="TextBox 48"/>
          <p:cNvSpPr txBox="1"/>
          <p:nvPr/>
        </p:nvSpPr>
        <p:spPr>
          <a:xfrm>
            <a:off x="3854898" y="166024"/>
            <a:ext cx="1484586"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05</a:t>
            </a:r>
            <a:endParaRPr lang="en-GB" altLang="zh-CN" sz="9600" dirty="0">
              <a:solidFill>
                <a:schemeClr val="bg1"/>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outVertical)">
                                      <p:cBhvr>
                                        <p:cTn id="12" dur="500"/>
                                        <p:tgtEl>
                                          <p:spTgt spid="8"/>
                                        </p:tgtEl>
                                      </p:cBhvr>
                                    </p:animEffect>
                                  </p:childTnLst>
                                </p:cTn>
                              </p:par>
                            </p:childTnLst>
                          </p:cTn>
                        </p:par>
                        <p:par>
                          <p:cTn id="13" fill="hold">
                            <p:stCondLst>
                              <p:cond delay="500"/>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32"/>
                                        </p:tgtEl>
                                        <p:attrNameLst>
                                          <p:attrName>style.visibility</p:attrName>
                                        </p:attrNameLst>
                                      </p:cBhvr>
                                      <p:to>
                                        <p:strVal val="visible"/>
                                      </p:to>
                                    </p:set>
                                    <p:animEffect transition="in" filter="wipe(left)">
                                      <p:cBhvr>
                                        <p:cTn id="16" dur="200"/>
                                        <p:tgtEl>
                                          <p:spTgt spid="32"/>
                                        </p:tgtEl>
                                      </p:cBhvr>
                                    </p:animEffect>
                                  </p:childTnLst>
                                </p:cTn>
                              </p:par>
                            </p:childTnLst>
                          </p:cTn>
                        </p:par>
                        <p:par>
                          <p:cTn id="17" fill="hold">
                            <p:stCondLst>
                              <p:cond delay="760"/>
                            </p:stCondLst>
                            <p:childTnLst>
                              <p:par>
                                <p:cTn id="18" presetID="22" presetClass="entr" presetSubtype="8" fill="hold" grpId="0" nodeType="afterEffect">
                                  <p:stCondLst>
                                    <p:cond delay="0"/>
                                  </p:stCondLst>
                                  <p:iterate type="lt">
                                    <p:tmPct val="30000"/>
                                  </p:iterate>
                                  <p:childTnLst>
                                    <p:set>
                                      <p:cBhvr>
                                        <p:cTn id="19" dur="1" fill="hold">
                                          <p:stCondLst>
                                            <p:cond delay="0"/>
                                          </p:stCondLst>
                                        </p:cTn>
                                        <p:tgtEl>
                                          <p:spTgt spid="30"/>
                                        </p:tgtEl>
                                        <p:attrNameLst>
                                          <p:attrName>style.visibility</p:attrName>
                                        </p:attrNameLst>
                                      </p:cBhvr>
                                      <p:to>
                                        <p:strVal val="visible"/>
                                      </p:to>
                                    </p:set>
                                    <p:animEffect transition="in" filter="wipe(left)">
                                      <p:cBhvr>
                                        <p:cTn id="20" dur="2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30" grpId="0"/>
      <p:bldP spid="3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p:cNvPicPr>
            <a:picLocks noChangeAspect="1"/>
          </p:cNvPicPr>
          <p:nvPr/>
        </p:nvPicPr>
        <p:blipFill>
          <a:blip r:embed="rId4"/>
          <a:stretch>
            <a:fillRect/>
          </a:stretch>
        </p:blipFill>
        <p:spPr>
          <a:xfrm>
            <a:off x="-635" y="0"/>
            <a:ext cx="9149080" cy="606425"/>
          </a:xfrm>
          <a:prstGeom prst="rect">
            <a:avLst/>
          </a:prstGeom>
        </p:spPr>
      </p:pic>
      <p:pic>
        <p:nvPicPr>
          <p:cNvPr id="51" name="图片 5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2" name="矩形: 圆角 1">
            <a:extLst>
              <a:ext uri="{FF2B5EF4-FFF2-40B4-BE49-F238E27FC236}">
                <a16:creationId xmlns:a16="http://schemas.microsoft.com/office/drawing/2014/main" id="{951F7A8E-AA28-4336-96AB-B7F9B86918AB}"/>
              </a:ext>
            </a:extLst>
          </p:cNvPr>
          <p:cNvSpPr/>
          <p:nvPr/>
        </p:nvSpPr>
        <p:spPr>
          <a:xfrm>
            <a:off x="3469377" y="875866"/>
            <a:ext cx="798516" cy="3601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开始</a:t>
            </a:r>
          </a:p>
        </p:txBody>
      </p:sp>
      <p:sp>
        <p:nvSpPr>
          <p:cNvPr id="4" name="矩形 3">
            <a:extLst>
              <a:ext uri="{FF2B5EF4-FFF2-40B4-BE49-F238E27FC236}">
                <a16:creationId xmlns:a16="http://schemas.microsoft.com/office/drawing/2014/main" id="{63510E7B-5BEE-4B0B-8164-71628087B507}"/>
              </a:ext>
            </a:extLst>
          </p:cNvPr>
          <p:cNvSpPr/>
          <p:nvPr/>
        </p:nvSpPr>
        <p:spPr>
          <a:xfrm>
            <a:off x="3469377" y="1481285"/>
            <a:ext cx="798516" cy="360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初始化</a:t>
            </a:r>
          </a:p>
        </p:txBody>
      </p:sp>
      <p:sp>
        <p:nvSpPr>
          <p:cNvPr id="5" name="流程图: 决策 4">
            <a:extLst>
              <a:ext uri="{FF2B5EF4-FFF2-40B4-BE49-F238E27FC236}">
                <a16:creationId xmlns:a16="http://schemas.microsoft.com/office/drawing/2014/main" id="{4CD80FD0-EFA7-49EE-8144-AA6D4AF3BCDF}"/>
              </a:ext>
            </a:extLst>
          </p:cNvPr>
          <p:cNvSpPr/>
          <p:nvPr/>
        </p:nvSpPr>
        <p:spPr>
          <a:xfrm>
            <a:off x="2951820" y="2051178"/>
            <a:ext cx="1833630" cy="59346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判断功能</a:t>
            </a:r>
          </a:p>
        </p:txBody>
      </p:sp>
      <p:sp>
        <p:nvSpPr>
          <p:cNvPr id="7" name="矩形 6">
            <a:extLst>
              <a:ext uri="{FF2B5EF4-FFF2-40B4-BE49-F238E27FC236}">
                <a16:creationId xmlns:a16="http://schemas.microsoft.com/office/drawing/2014/main" id="{9C2DAA49-FF3C-49A7-9A73-F49DC7550ECF}"/>
              </a:ext>
            </a:extLst>
          </p:cNvPr>
          <p:cNvSpPr/>
          <p:nvPr/>
        </p:nvSpPr>
        <p:spPr>
          <a:xfrm>
            <a:off x="71500" y="3075744"/>
            <a:ext cx="1035114" cy="360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t>显示温度液位</a:t>
            </a:r>
          </a:p>
        </p:txBody>
      </p:sp>
      <p:sp>
        <p:nvSpPr>
          <p:cNvPr id="8" name="矩形 7">
            <a:extLst>
              <a:ext uri="{FF2B5EF4-FFF2-40B4-BE49-F238E27FC236}">
                <a16:creationId xmlns:a16="http://schemas.microsoft.com/office/drawing/2014/main" id="{85F103A5-261F-443B-A35B-6DE84153B714}"/>
              </a:ext>
            </a:extLst>
          </p:cNvPr>
          <p:cNvSpPr/>
          <p:nvPr/>
        </p:nvSpPr>
        <p:spPr>
          <a:xfrm>
            <a:off x="1547664" y="3075744"/>
            <a:ext cx="828091" cy="360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t>设置上限</a:t>
            </a:r>
          </a:p>
        </p:txBody>
      </p:sp>
      <p:sp>
        <p:nvSpPr>
          <p:cNvPr id="9" name="矩形 8">
            <a:extLst>
              <a:ext uri="{FF2B5EF4-FFF2-40B4-BE49-F238E27FC236}">
                <a16:creationId xmlns:a16="http://schemas.microsoft.com/office/drawing/2014/main" id="{24111E86-35B1-4B34-80A2-9D3E4AD427A9}"/>
              </a:ext>
            </a:extLst>
          </p:cNvPr>
          <p:cNvSpPr/>
          <p:nvPr/>
        </p:nvSpPr>
        <p:spPr>
          <a:xfrm>
            <a:off x="2753799" y="3075744"/>
            <a:ext cx="828091" cy="360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t>设置下限</a:t>
            </a:r>
          </a:p>
        </p:txBody>
      </p:sp>
      <p:sp>
        <p:nvSpPr>
          <p:cNvPr id="10" name="矩形 9">
            <a:extLst>
              <a:ext uri="{FF2B5EF4-FFF2-40B4-BE49-F238E27FC236}">
                <a16:creationId xmlns:a16="http://schemas.microsoft.com/office/drawing/2014/main" id="{B7DA066E-6747-4F9F-8623-A2067F9CDC93}"/>
              </a:ext>
            </a:extLst>
          </p:cNvPr>
          <p:cNvSpPr/>
          <p:nvPr/>
        </p:nvSpPr>
        <p:spPr>
          <a:xfrm>
            <a:off x="3923928" y="3075744"/>
            <a:ext cx="1064688" cy="360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t>水泵电机转速</a:t>
            </a:r>
          </a:p>
        </p:txBody>
      </p:sp>
      <p:sp>
        <p:nvSpPr>
          <p:cNvPr id="11" name="矩形 10">
            <a:extLst>
              <a:ext uri="{FF2B5EF4-FFF2-40B4-BE49-F238E27FC236}">
                <a16:creationId xmlns:a16="http://schemas.microsoft.com/office/drawing/2014/main" id="{F2FBFF76-1A24-4BEA-9245-A62B50513170}"/>
              </a:ext>
            </a:extLst>
          </p:cNvPr>
          <p:cNvSpPr/>
          <p:nvPr/>
        </p:nvSpPr>
        <p:spPr>
          <a:xfrm>
            <a:off x="5364088" y="3075744"/>
            <a:ext cx="1064688" cy="360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t>PID</a:t>
            </a:r>
            <a:r>
              <a:rPr lang="zh-CN" altLang="en-US" sz="1100" dirty="0"/>
              <a:t>参数设置</a:t>
            </a:r>
          </a:p>
        </p:txBody>
      </p:sp>
      <p:sp>
        <p:nvSpPr>
          <p:cNvPr id="12" name="矩形 11">
            <a:extLst>
              <a:ext uri="{FF2B5EF4-FFF2-40B4-BE49-F238E27FC236}">
                <a16:creationId xmlns:a16="http://schemas.microsoft.com/office/drawing/2014/main" id="{1552023B-C01A-4309-9B61-67EB307DF1F7}"/>
              </a:ext>
            </a:extLst>
          </p:cNvPr>
          <p:cNvSpPr/>
          <p:nvPr/>
        </p:nvSpPr>
        <p:spPr>
          <a:xfrm>
            <a:off x="6741242" y="3075744"/>
            <a:ext cx="1064688" cy="360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t>显示副液位</a:t>
            </a:r>
          </a:p>
        </p:txBody>
      </p:sp>
      <p:sp>
        <p:nvSpPr>
          <p:cNvPr id="13" name="流程图: 决策 12">
            <a:extLst>
              <a:ext uri="{FF2B5EF4-FFF2-40B4-BE49-F238E27FC236}">
                <a16:creationId xmlns:a16="http://schemas.microsoft.com/office/drawing/2014/main" id="{30330382-10DC-436A-A05A-B7511162B169}"/>
              </a:ext>
            </a:extLst>
          </p:cNvPr>
          <p:cNvSpPr/>
          <p:nvPr/>
        </p:nvSpPr>
        <p:spPr>
          <a:xfrm>
            <a:off x="2951820" y="3839691"/>
            <a:ext cx="1833630" cy="59346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异常？</a:t>
            </a:r>
          </a:p>
        </p:txBody>
      </p:sp>
      <p:sp>
        <p:nvSpPr>
          <p:cNvPr id="14" name="矩形 13">
            <a:extLst>
              <a:ext uri="{FF2B5EF4-FFF2-40B4-BE49-F238E27FC236}">
                <a16:creationId xmlns:a16="http://schemas.microsoft.com/office/drawing/2014/main" id="{75B911F7-3607-46C9-81F9-78B34EF6C92B}"/>
              </a:ext>
            </a:extLst>
          </p:cNvPr>
          <p:cNvSpPr/>
          <p:nvPr/>
        </p:nvSpPr>
        <p:spPr>
          <a:xfrm>
            <a:off x="6251328" y="3968016"/>
            <a:ext cx="908367" cy="360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水泵控速</a:t>
            </a:r>
          </a:p>
        </p:txBody>
      </p:sp>
      <p:sp>
        <p:nvSpPr>
          <p:cNvPr id="15" name="矩形: 圆角 14">
            <a:extLst>
              <a:ext uri="{FF2B5EF4-FFF2-40B4-BE49-F238E27FC236}">
                <a16:creationId xmlns:a16="http://schemas.microsoft.com/office/drawing/2014/main" id="{21861333-7909-452F-B819-C62B82798AD9}"/>
              </a:ext>
            </a:extLst>
          </p:cNvPr>
          <p:cNvSpPr/>
          <p:nvPr/>
        </p:nvSpPr>
        <p:spPr>
          <a:xfrm>
            <a:off x="3469377" y="4714102"/>
            <a:ext cx="798516" cy="3601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结束</a:t>
            </a:r>
          </a:p>
        </p:txBody>
      </p:sp>
      <p:cxnSp>
        <p:nvCxnSpPr>
          <p:cNvPr id="16" name="直接箭头连接符 15">
            <a:extLst>
              <a:ext uri="{FF2B5EF4-FFF2-40B4-BE49-F238E27FC236}">
                <a16:creationId xmlns:a16="http://schemas.microsoft.com/office/drawing/2014/main" id="{22F75FD4-3893-4DAC-96AB-717A0B3DC419}"/>
              </a:ext>
            </a:extLst>
          </p:cNvPr>
          <p:cNvCxnSpPr>
            <a:stCxn id="2" idx="2"/>
            <a:endCxn id="4" idx="0"/>
          </p:cNvCxnSpPr>
          <p:nvPr/>
        </p:nvCxnSpPr>
        <p:spPr>
          <a:xfrm>
            <a:off x="3868635" y="1235968"/>
            <a:ext cx="0" cy="2453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0717809E-93A2-4EE7-966D-F7273ACFF608}"/>
              </a:ext>
            </a:extLst>
          </p:cNvPr>
          <p:cNvCxnSpPr>
            <a:cxnSpLocks/>
            <a:stCxn id="4" idx="2"/>
            <a:endCxn id="5" idx="0"/>
          </p:cNvCxnSpPr>
          <p:nvPr/>
        </p:nvCxnSpPr>
        <p:spPr>
          <a:xfrm>
            <a:off x="3868635" y="1841387"/>
            <a:ext cx="0" cy="2097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连接符: 肘形 20">
            <a:extLst>
              <a:ext uri="{FF2B5EF4-FFF2-40B4-BE49-F238E27FC236}">
                <a16:creationId xmlns:a16="http://schemas.microsoft.com/office/drawing/2014/main" id="{43DA4888-0A41-431F-896E-7046E3257CDE}"/>
              </a:ext>
            </a:extLst>
          </p:cNvPr>
          <p:cNvCxnSpPr>
            <a:stCxn id="5" idx="2"/>
            <a:endCxn id="7" idx="0"/>
          </p:cNvCxnSpPr>
          <p:nvPr/>
        </p:nvCxnSpPr>
        <p:spPr>
          <a:xfrm rot="5400000">
            <a:off x="2013294" y="1220402"/>
            <a:ext cx="431105" cy="3279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连接符: 肘形 22">
            <a:extLst>
              <a:ext uri="{FF2B5EF4-FFF2-40B4-BE49-F238E27FC236}">
                <a16:creationId xmlns:a16="http://schemas.microsoft.com/office/drawing/2014/main" id="{C2710D74-217C-465F-9414-4BB350810A5B}"/>
              </a:ext>
            </a:extLst>
          </p:cNvPr>
          <p:cNvCxnSpPr>
            <a:cxnSpLocks/>
            <a:stCxn id="5" idx="2"/>
            <a:endCxn id="8" idx="0"/>
          </p:cNvCxnSpPr>
          <p:nvPr/>
        </p:nvCxnSpPr>
        <p:spPr>
          <a:xfrm rot="5400000">
            <a:off x="2699621" y="1906729"/>
            <a:ext cx="431105" cy="190692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连接符: 肘形 25">
            <a:extLst>
              <a:ext uri="{FF2B5EF4-FFF2-40B4-BE49-F238E27FC236}">
                <a16:creationId xmlns:a16="http://schemas.microsoft.com/office/drawing/2014/main" id="{CB3F57A5-8026-410F-B2A3-B1FFC9BDB6F3}"/>
              </a:ext>
            </a:extLst>
          </p:cNvPr>
          <p:cNvCxnSpPr>
            <a:cxnSpLocks/>
            <a:stCxn id="5" idx="2"/>
            <a:endCxn id="9" idx="0"/>
          </p:cNvCxnSpPr>
          <p:nvPr/>
        </p:nvCxnSpPr>
        <p:spPr>
          <a:xfrm rot="5400000">
            <a:off x="3302688" y="2509796"/>
            <a:ext cx="431105" cy="70079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连接符: 肘形 28">
            <a:extLst>
              <a:ext uri="{FF2B5EF4-FFF2-40B4-BE49-F238E27FC236}">
                <a16:creationId xmlns:a16="http://schemas.microsoft.com/office/drawing/2014/main" id="{20F81977-E01D-4A1F-94BA-DB94B7AC4B89}"/>
              </a:ext>
            </a:extLst>
          </p:cNvPr>
          <p:cNvCxnSpPr>
            <a:cxnSpLocks/>
            <a:stCxn id="5" idx="2"/>
            <a:endCxn id="10" idx="0"/>
          </p:cNvCxnSpPr>
          <p:nvPr/>
        </p:nvCxnSpPr>
        <p:spPr>
          <a:xfrm rot="16200000" flipH="1">
            <a:off x="3946901" y="2566372"/>
            <a:ext cx="431105" cy="58763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连接符: 肘形 31">
            <a:extLst>
              <a:ext uri="{FF2B5EF4-FFF2-40B4-BE49-F238E27FC236}">
                <a16:creationId xmlns:a16="http://schemas.microsoft.com/office/drawing/2014/main" id="{0368B83A-55AD-44AD-8952-9388289F8926}"/>
              </a:ext>
            </a:extLst>
          </p:cNvPr>
          <p:cNvCxnSpPr>
            <a:cxnSpLocks/>
            <a:stCxn id="5" idx="2"/>
            <a:endCxn id="11" idx="0"/>
          </p:cNvCxnSpPr>
          <p:nvPr/>
        </p:nvCxnSpPr>
        <p:spPr>
          <a:xfrm rot="16200000" flipH="1">
            <a:off x="4666981" y="1846292"/>
            <a:ext cx="431105" cy="202779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连接符: 肘形 34">
            <a:extLst>
              <a:ext uri="{FF2B5EF4-FFF2-40B4-BE49-F238E27FC236}">
                <a16:creationId xmlns:a16="http://schemas.microsoft.com/office/drawing/2014/main" id="{0105D7C7-F2E0-4A4F-9DB2-494AAE55AF33}"/>
              </a:ext>
            </a:extLst>
          </p:cNvPr>
          <p:cNvCxnSpPr>
            <a:cxnSpLocks/>
            <a:stCxn id="5" idx="2"/>
            <a:endCxn id="12" idx="0"/>
          </p:cNvCxnSpPr>
          <p:nvPr/>
        </p:nvCxnSpPr>
        <p:spPr>
          <a:xfrm rot="16200000" flipH="1">
            <a:off x="5355558" y="1157715"/>
            <a:ext cx="431105" cy="340495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连接符: 肘形 37">
            <a:extLst>
              <a:ext uri="{FF2B5EF4-FFF2-40B4-BE49-F238E27FC236}">
                <a16:creationId xmlns:a16="http://schemas.microsoft.com/office/drawing/2014/main" id="{768252C1-EB0E-447C-BDFF-96DA2665A106}"/>
              </a:ext>
            </a:extLst>
          </p:cNvPr>
          <p:cNvCxnSpPr>
            <a:cxnSpLocks/>
            <a:stCxn id="7" idx="2"/>
            <a:endCxn id="13" idx="0"/>
          </p:cNvCxnSpPr>
          <p:nvPr/>
        </p:nvCxnSpPr>
        <p:spPr>
          <a:xfrm rot="16200000" flipH="1">
            <a:off x="2026924" y="1997979"/>
            <a:ext cx="403845" cy="327957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连接符: 肘形 40">
            <a:extLst>
              <a:ext uri="{FF2B5EF4-FFF2-40B4-BE49-F238E27FC236}">
                <a16:creationId xmlns:a16="http://schemas.microsoft.com/office/drawing/2014/main" id="{1305AAB6-4E64-4026-9B89-0ECD2F34CBF6}"/>
              </a:ext>
            </a:extLst>
          </p:cNvPr>
          <p:cNvCxnSpPr>
            <a:cxnSpLocks/>
            <a:stCxn id="8" idx="2"/>
            <a:endCxn id="13" idx="0"/>
          </p:cNvCxnSpPr>
          <p:nvPr/>
        </p:nvCxnSpPr>
        <p:spPr>
          <a:xfrm rot="16200000" flipH="1">
            <a:off x="2713250" y="2684305"/>
            <a:ext cx="403845" cy="190692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连接符: 肘形 43">
            <a:extLst>
              <a:ext uri="{FF2B5EF4-FFF2-40B4-BE49-F238E27FC236}">
                <a16:creationId xmlns:a16="http://schemas.microsoft.com/office/drawing/2014/main" id="{A841C774-A56D-4887-BC1F-E20A7CE63ADB}"/>
              </a:ext>
            </a:extLst>
          </p:cNvPr>
          <p:cNvCxnSpPr>
            <a:cxnSpLocks/>
            <a:stCxn id="9" idx="2"/>
            <a:endCxn id="13" idx="0"/>
          </p:cNvCxnSpPr>
          <p:nvPr/>
        </p:nvCxnSpPr>
        <p:spPr>
          <a:xfrm rot="16200000" flipH="1">
            <a:off x="3316318" y="3287373"/>
            <a:ext cx="403845" cy="70079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连接符: 肘形 46">
            <a:extLst>
              <a:ext uri="{FF2B5EF4-FFF2-40B4-BE49-F238E27FC236}">
                <a16:creationId xmlns:a16="http://schemas.microsoft.com/office/drawing/2014/main" id="{BD38F6CA-E407-40FE-B973-92F4228EA895}"/>
              </a:ext>
            </a:extLst>
          </p:cNvPr>
          <p:cNvCxnSpPr>
            <a:cxnSpLocks/>
            <a:stCxn id="10" idx="2"/>
            <a:endCxn id="13" idx="0"/>
          </p:cNvCxnSpPr>
          <p:nvPr/>
        </p:nvCxnSpPr>
        <p:spPr>
          <a:xfrm rot="5400000">
            <a:off x="3960532" y="3343950"/>
            <a:ext cx="403845" cy="58763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连接符: 肘形 49">
            <a:extLst>
              <a:ext uri="{FF2B5EF4-FFF2-40B4-BE49-F238E27FC236}">
                <a16:creationId xmlns:a16="http://schemas.microsoft.com/office/drawing/2014/main" id="{1A34AEFA-2373-456B-B26C-CB556E9EC428}"/>
              </a:ext>
            </a:extLst>
          </p:cNvPr>
          <p:cNvCxnSpPr>
            <a:cxnSpLocks/>
            <a:stCxn id="11" idx="2"/>
            <a:endCxn id="13" idx="0"/>
          </p:cNvCxnSpPr>
          <p:nvPr/>
        </p:nvCxnSpPr>
        <p:spPr>
          <a:xfrm rot="5400000">
            <a:off x="4680612" y="2623870"/>
            <a:ext cx="403845" cy="202779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连接符: 肘形 53">
            <a:extLst>
              <a:ext uri="{FF2B5EF4-FFF2-40B4-BE49-F238E27FC236}">
                <a16:creationId xmlns:a16="http://schemas.microsoft.com/office/drawing/2014/main" id="{5944C0CA-7DCC-4902-A02B-C5BD90773FA3}"/>
              </a:ext>
            </a:extLst>
          </p:cNvPr>
          <p:cNvCxnSpPr>
            <a:cxnSpLocks/>
            <a:stCxn id="12" idx="2"/>
            <a:endCxn id="13" idx="0"/>
          </p:cNvCxnSpPr>
          <p:nvPr/>
        </p:nvCxnSpPr>
        <p:spPr>
          <a:xfrm rot="5400000">
            <a:off x="5369189" y="1935293"/>
            <a:ext cx="403845" cy="340495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直接箭头连接符 56">
            <a:extLst>
              <a:ext uri="{FF2B5EF4-FFF2-40B4-BE49-F238E27FC236}">
                <a16:creationId xmlns:a16="http://schemas.microsoft.com/office/drawing/2014/main" id="{AEFB1288-1BC1-42CB-8702-32B2A450BBC4}"/>
              </a:ext>
            </a:extLst>
          </p:cNvPr>
          <p:cNvCxnSpPr>
            <a:cxnSpLocks/>
            <a:stCxn id="13" idx="3"/>
            <a:endCxn id="14" idx="1"/>
          </p:cNvCxnSpPr>
          <p:nvPr/>
        </p:nvCxnSpPr>
        <p:spPr>
          <a:xfrm>
            <a:off x="4785450" y="4136422"/>
            <a:ext cx="1465878" cy="116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连接符: 肘形 59">
            <a:extLst>
              <a:ext uri="{FF2B5EF4-FFF2-40B4-BE49-F238E27FC236}">
                <a16:creationId xmlns:a16="http://schemas.microsoft.com/office/drawing/2014/main" id="{49A1B597-945F-4E19-B1E4-EAA3937EC720}"/>
              </a:ext>
            </a:extLst>
          </p:cNvPr>
          <p:cNvCxnSpPr>
            <a:cxnSpLocks/>
            <a:stCxn id="14" idx="3"/>
            <a:endCxn id="5" idx="3"/>
          </p:cNvCxnSpPr>
          <p:nvPr/>
        </p:nvCxnSpPr>
        <p:spPr>
          <a:xfrm flipH="1" flipV="1">
            <a:off x="4785450" y="2347909"/>
            <a:ext cx="2374245" cy="1800158"/>
          </a:xfrm>
          <a:prstGeom prst="bentConnector3">
            <a:avLst>
              <a:gd name="adj1" fmla="val -792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BAD79B30-8FCA-41E5-883D-FF3EEFC5E589}"/>
              </a:ext>
            </a:extLst>
          </p:cNvPr>
          <p:cNvCxnSpPr>
            <a:cxnSpLocks/>
            <a:stCxn id="13" idx="2"/>
            <a:endCxn id="15" idx="0"/>
          </p:cNvCxnSpPr>
          <p:nvPr/>
        </p:nvCxnSpPr>
        <p:spPr>
          <a:xfrm>
            <a:off x="3868635" y="4433152"/>
            <a:ext cx="0" cy="280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矩形 69">
            <a:extLst>
              <a:ext uri="{FF2B5EF4-FFF2-40B4-BE49-F238E27FC236}">
                <a16:creationId xmlns:a16="http://schemas.microsoft.com/office/drawing/2014/main" id="{98718F60-A1D7-4C7E-98C0-B80953D9BB83}"/>
              </a:ext>
            </a:extLst>
          </p:cNvPr>
          <p:cNvSpPr/>
          <p:nvPr/>
        </p:nvSpPr>
        <p:spPr>
          <a:xfrm>
            <a:off x="3999709" y="4364060"/>
            <a:ext cx="325488" cy="307777"/>
          </a:xfrm>
          <a:prstGeom prst="rect">
            <a:avLst/>
          </a:prstGeom>
        </p:spPr>
        <p:txBody>
          <a:bodyPr wrap="square">
            <a:spAutoFit/>
          </a:bodyPr>
          <a:lstStyle/>
          <a:p>
            <a:pPr algn="ctr"/>
            <a:r>
              <a:rPr lang="zh-CN" altLang="en-US" sz="1400" dirty="0"/>
              <a:t>是</a:t>
            </a:r>
          </a:p>
        </p:txBody>
      </p:sp>
      <p:sp>
        <p:nvSpPr>
          <p:cNvPr id="71" name="矩形 70">
            <a:extLst>
              <a:ext uri="{FF2B5EF4-FFF2-40B4-BE49-F238E27FC236}">
                <a16:creationId xmlns:a16="http://schemas.microsoft.com/office/drawing/2014/main" id="{EC44C626-111A-49B3-BA1B-ED14555A0E14}"/>
              </a:ext>
            </a:extLst>
          </p:cNvPr>
          <p:cNvSpPr/>
          <p:nvPr/>
        </p:nvSpPr>
        <p:spPr>
          <a:xfrm>
            <a:off x="4765405" y="3828644"/>
            <a:ext cx="341302" cy="307777"/>
          </a:xfrm>
          <a:prstGeom prst="rect">
            <a:avLst/>
          </a:prstGeom>
        </p:spPr>
        <p:txBody>
          <a:bodyPr wrap="square">
            <a:spAutoFit/>
          </a:bodyPr>
          <a:lstStyle/>
          <a:p>
            <a:pPr algn="ctr"/>
            <a:r>
              <a:rPr lang="zh-CN" altLang="en-US" sz="1400" dirty="0"/>
              <a:t>否</a:t>
            </a:r>
          </a:p>
        </p:txBody>
      </p:sp>
      <p:sp>
        <p:nvSpPr>
          <p:cNvPr id="39" name="矩形 38">
            <a:extLst>
              <a:ext uri="{FF2B5EF4-FFF2-40B4-BE49-F238E27FC236}">
                <a16:creationId xmlns:a16="http://schemas.microsoft.com/office/drawing/2014/main" id="{55F59BCF-9A20-4EF2-B087-CE878B624228}"/>
              </a:ext>
            </a:extLst>
          </p:cNvPr>
          <p:cNvSpPr/>
          <p:nvPr/>
        </p:nvSpPr>
        <p:spPr>
          <a:xfrm>
            <a:off x="8076509" y="3075743"/>
            <a:ext cx="828091" cy="360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a:t>液位预设</a:t>
            </a:r>
          </a:p>
        </p:txBody>
      </p:sp>
      <p:cxnSp>
        <p:nvCxnSpPr>
          <p:cNvPr id="48" name="连接符: 肘形 47">
            <a:extLst>
              <a:ext uri="{FF2B5EF4-FFF2-40B4-BE49-F238E27FC236}">
                <a16:creationId xmlns:a16="http://schemas.microsoft.com/office/drawing/2014/main" id="{D3E52B18-B940-4847-9D38-2F245B0AE1B6}"/>
              </a:ext>
            </a:extLst>
          </p:cNvPr>
          <p:cNvCxnSpPr>
            <a:cxnSpLocks/>
            <a:stCxn id="39" idx="2"/>
            <a:endCxn id="13" idx="0"/>
          </p:cNvCxnSpPr>
          <p:nvPr/>
        </p:nvCxnSpPr>
        <p:spPr>
          <a:xfrm rot="5400000">
            <a:off x="5977672" y="1326808"/>
            <a:ext cx="403846" cy="462192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连接符: 肘形 51">
            <a:extLst>
              <a:ext uri="{FF2B5EF4-FFF2-40B4-BE49-F238E27FC236}">
                <a16:creationId xmlns:a16="http://schemas.microsoft.com/office/drawing/2014/main" id="{6CD43833-6C80-42DB-9BBA-F2D14E407773}"/>
              </a:ext>
            </a:extLst>
          </p:cNvPr>
          <p:cNvCxnSpPr>
            <a:cxnSpLocks/>
            <a:stCxn id="5" idx="2"/>
            <a:endCxn id="39" idx="0"/>
          </p:cNvCxnSpPr>
          <p:nvPr/>
        </p:nvCxnSpPr>
        <p:spPr>
          <a:xfrm rot="16200000" flipH="1">
            <a:off x="5964043" y="549231"/>
            <a:ext cx="431104" cy="462192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bwMode="auto">
          <a:xfrm>
            <a:off x="-635" y="1302385"/>
            <a:ext cx="9149080" cy="3118485"/>
          </a:xfrm>
          <a:prstGeom prst="rect">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7" name="组合 6"/>
          <p:cNvGrpSpPr/>
          <p:nvPr/>
        </p:nvGrpSpPr>
        <p:grpSpPr>
          <a:xfrm>
            <a:off x="527797" y="2098788"/>
            <a:ext cx="4310054" cy="1492250"/>
            <a:chOff x="634487" y="2586440"/>
            <a:chExt cx="5628421" cy="2183849"/>
          </a:xfrm>
        </p:grpSpPr>
        <p:grpSp>
          <p:nvGrpSpPr>
            <p:cNvPr id="8" name="组合 7"/>
            <p:cNvGrpSpPr/>
            <p:nvPr/>
          </p:nvGrpSpPr>
          <p:grpSpPr>
            <a:xfrm>
              <a:off x="634487" y="2586440"/>
              <a:ext cx="5144347" cy="430107"/>
              <a:chOff x="634487" y="2586440"/>
              <a:chExt cx="5144347" cy="430107"/>
            </a:xfrm>
          </p:grpSpPr>
          <p:grpSp>
            <p:nvGrpSpPr>
              <p:cNvPr id="23" name="组合 22"/>
              <p:cNvGrpSpPr/>
              <p:nvPr/>
            </p:nvGrpSpPr>
            <p:grpSpPr>
              <a:xfrm>
                <a:off x="634487" y="2617080"/>
                <a:ext cx="399214" cy="399214"/>
                <a:chOff x="634487" y="2617080"/>
                <a:chExt cx="399214" cy="399214"/>
              </a:xfrm>
            </p:grpSpPr>
            <p:sp>
              <p:nvSpPr>
                <p:cNvPr id="27" name="任意多边形: 形状 26"/>
                <p:cNvSpPr/>
                <p:nvPr/>
              </p:nvSpPr>
              <p:spPr>
                <a:xfrm>
                  <a:off x="634487" y="2617080"/>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28" name="任意多边形: 形状 27"/>
                <p:cNvSpPr/>
                <p:nvPr/>
              </p:nvSpPr>
              <p:spPr>
                <a:xfrm>
                  <a:off x="756465" y="2735261"/>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grpSp>
          <p:sp>
            <p:nvSpPr>
              <p:cNvPr id="25" name="矩形 24"/>
              <p:cNvSpPr/>
              <p:nvPr/>
            </p:nvSpPr>
            <p:spPr>
              <a:xfrm>
                <a:off x="1034114" y="2586440"/>
                <a:ext cx="4744720" cy="430107"/>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赵占宇：水箱控制程序的simulink仿真；找资料</a:t>
                </a:r>
              </a:p>
            </p:txBody>
          </p:sp>
        </p:grpSp>
        <p:grpSp>
          <p:nvGrpSpPr>
            <p:cNvPr id="9" name="组合 8"/>
            <p:cNvGrpSpPr/>
            <p:nvPr/>
          </p:nvGrpSpPr>
          <p:grpSpPr>
            <a:xfrm>
              <a:off x="634487" y="3478551"/>
              <a:ext cx="5155353" cy="478367"/>
              <a:chOff x="634487" y="3478551"/>
              <a:chExt cx="5155353" cy="478367"/>
            </a:xfrm>
          </p:grpSpPr>
          <p:sp>
            <p:nvSpPr>
              <p:cNvPr id="21" name="任意多边形: 形状 20"/>
              <p:cNvSpPr/>
              <p:nvPr/>
            </p:nvSpPr>
            <p:spPr>
              <a:xfrm>
                <a:off x="634487" y="3557037"/>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19" name="矩形 18"/>
              <p:cNvSpPr/>
              <p:nvPr/>
            </p:nvSpPr>
            <p:spPr>
              <a:xfrm>
                <a:off x="1045120" y="3478551"/>
                <a:ext cx="4744720" cy="478367"/>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黄   锟：硬件电路的搭建；找资料</a:t>
                </a:r>
              </a:p>
            </p:txBody>
          </p:sp>
        </p:grpSp>
        <p:grpSp>
          <p:nvGrpSpPr>
            <p:cNvPr id="10" name="组合 9"/>
            <p:cNvGrpSpPr/>
            <p:nvPr/>
          </p:nvGrpSpPr>
          <p:grpSpPr>
            <a:xfrm>
              <a:off x="634487" y="4370662"/>
              <a:ext cx="5628421" cy="399627"/>
              <a:chOff x="634487" y="4370662"/>
              <a:chExt cx="5628421" cy="399627"/>
            </a:xfrm>
          </p:grpSpPr>
          <p:grpSp>
            <p:nvGrpSpPr>
              <p:cNvPr id="11" name="组合 10"/>
              <p:cNvGrpSpPr/>
              <p:nvPr/>
            </p:nvGrpSpPr>
            <p:grpSpPr>
              <a:xfrm>
                <a:off x="634487" y="4370662"/>
                <a:ext cx="399214" cy="399214"/>
                <a:chOff x="634487" y="4370662"/>
                <a:chExt cx="399214" cy="399214"/>
              </a:xfrm>
            </p:grpSpPr>
            <p:sp>
              <p:nvSpPr>
                <p:cNvPr id="15" name="任意多边形: 形状 14"/>
                <p:cNvSpPr/>
                <p:nvPr/>
              </p:nvSpPr>
              <p:spPr>
                <a:xfrm>
                  <a:off x="634487" y="4370662"/>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16" name="任意多边形: 形状 15"/>
                <p:cNvSpPr/>
                <p:nvPr/>
              </p:nvSpPr>
              <p:spPr>
                <a:xfrm>
                  <a:off x="756465" y="4488843"/>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3"/>
                </a:solidFill>
                <a:ln w="12700" cap="flat">
                  <a:noFill/>
                  <a:miter lim="400000"/>
                </a:ln>
                <a:effectLst/>
              </p:spPr>
              <p:txBody>
                <a:bodyPr anchor="ctr"/>
                <a:lstStyle/>
                <a:p>
                  <a:pPr algn="ctr"/>
                  <a:endParaRPr>
                    <a:cs typeface="+mn-ea"/>
                    <a:sym typeface="+mn-lt"/>
                  </a:endParaRPr>
                </a:p>
              </p:txBody>
            </p:sp>
          </p:grpSp>
          <p:sp>
            <p:nvSpPr>
              <p:cNvPr id="13" name="矩形 12"/>
              <p:cNvSpPr/>
              <p:nvPr/>
            </p:nvSpPr>
            <p:spPr>
              <a:xfrm>
                <a:off x="1034114" y="4370662"/>
                <a:ext cx="5228794" cy="399627"/>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皮峻银：整体系统的调试纠错，包括显示液位，设置上下限功能等优化，包括仿真参数优化等；找资料</a:t>
                </a:r>
              </a:p>
            </p:txBody>
          </p:sp>
        </p:grpSp>
      </p:grpSp>
      <p:pic>
        <p:nvPicPr>
          <p:cNvPr id="2" name="图片 1" descr="QQ图片20200108134915"/>
          <p:cNvPicPr>
            <a:picLocks noChangeAspect="1"/>
          </p:cNvPicPr>
          <p:nvPr/>
        </p:nvPicPr>
        <p:blipFill>
          <a:blip r:embed="rId2"/>
          <a:stretch>
            <a:fillRect/>
          </a:stretch>
        </p:blipFill>
        <p:spPr>
          <a:xfrm>
            <a:off x="-635" y="0"/>
            <a:ext cx="9149080" cy="606425"/>
          </a:xfrm>
          <a:prstGeom prst="rect">
            <a:avLst/>
          </a:prstGeom>
        </p:spPr>
      </p:pic>
      <p:sp>
        <p:nvSpPr>
          <p:cNvPr id="3" name="任意多边形: 形状 26"/>
          <p:cNvSpPr/>
          <p:nvPr/>
        </p:nvSpPr>
        <p:spPr>
          <a:xfrm>
            <a:off x="527865" y="1550614"/>
            <a:ext cx="299410" cy="2994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5" name="矩形 4"/>
          <p:cNvSpPr/>
          <p:nvPr/>
        </p:nvSpPr>
        <p:spPr>
          <a:xfrm>
            <a:off x="827584" y="1527634"/>
            <a:ext cx="6674563" cy="322580"/>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陈若愚（组长）：团队的沟通与组织</a:t>
            </a:r>
            <a:r>
              <a:rPr lang="en-US" altLang="zh-CN" sz="1400" b="1" dirty="0">
                <a:solidFill>
                  <a:schemeClr val="bg1"/>
                </a:solidFill>
                <a:cs typeface="+mn-ea"/>
                <a:sym typeface="+mn-lt"/>
              </a:rPr>
              <a:t>; 硬件的软件编程实现; </a:t>
            </a:r>
            <a:r>
              <a:rPr lang="en-US" altLang="zh-CN" sz="1400" b="1" dirty="0" err="1">
                <a:solidFill>
                  <a:schemeClr val="bg1"/>
                </a:solidFill>
                <a:cs typeface="+mn-ea"/>
                <a:sym typeface="+mn-lt"/>
              </a:rPr>
              <a:t>部分硬件电路的修</a:t>
            </a:r>
            <a:r>
              <a:rPr lang="zh-CN" altLang="en-US" sz="1400" b="1" dirty="0">
                <a:solidFill>
                  <a:schemeClr val="bg1"/>
                </a:solidFill>
                <a:cs typeface="+mn-ea"/>
                <a:sym typeface="+mn-lt"/>
              </a:rPr>
              <a:t>整</a:t>
            </a:r>
            <a:endParaRPr lang="en-US" altLang="zh-CN" sz="1400" b="1" dirty="0">
              <a:solidFill>
                <a:schemeClr val="bg1"/>
              </a:solidFill>
              <a:cs typeface="+mn-ea"/>
              <a:sym typeface="+mn-lt"/>
            </a:endParaRPr>
          </a:p>
        </p:txBody>
      </p:sp>
      <p:sp>
        <p:nvSpPr>
          <p:cNvPr id="29" name="任意多边形: 形状 27"/>
          <p:cNvSpPr/>
          <p:nvPr/>
        </p:nvSpPr>
        <p:spPr>
          <a:xfrm>
            <a:off x="619983" y="1639885"/>
            <a:ext cx="116443" cy="122138"/>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
        <p:nvSpPr>
          <p:cNvPr id="33" name="任意多边形: 形状 27"/>
          <p:cNvSpPr/>
          <p:nvPr/>
        </p:nvSpPr>
        <p:spPr>
          <a:xfrm>
            <a:off x="619916" y="2836894"/>
            <a:ext cx="116443" cy="110047"/>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
        <p:nvSpPr>
          <p:cNvPr id="36" name="任意多边形: 形状 27"/>
          <p:cNvSpPr/>
          <p:nvPr/>
        </p:nvSpPr>
        <p:spPr>
          <a:xfrm>
            <a:off x="619916" y="2836894"/>
            <a:ext cx="116443" cy="110047"/>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6" name="任意多边形: 形状 26"/>
          <p:cNvSpPr/>
          <p:nvPr/>
        </p:nvSpPr>
        <p:spPr>
          <a:xfrm>
            <a:off x="548185" y="3846774"/>
            <a:ext cx="299410" cy="2994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14" name="矩形 13"/>
          <p:cNvSpPr/>
          <p:nvPr/>
        </p:nvSpPr>
        <p:spPr>
          <a:xfrm>
            <a:off x="847905" y="3823794"/>
            <a:ext cx="3558540" cy="322580"/>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王旭薇：协助硬件与软件搭建与编程；PPT制作；找资料</a:t>
            </a:r>
          </a:p>
        </p:txBody>
      </p:sp>
      <p:sp>
        <p:nvSpPr>
          <p:cNvPr id="17" name="任意多边形: 形状 27"/>
          <p:cNvSpPr/>
          <p:nvPr/>
        </p:nvSpPr>
        <p:spPr>
          <a:xfrm>
            <a:off x="640236" y="3924014"/>
            <a:ext cx="116443" cy="110047"/>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Tree>
    <p:extLst>
      <p:ext uri="{BB962C8B-B14F-4D97-AF65-F5344CB8AC3E}">
        <p14:creationId xmlns:p14="http://schemas.microsoft.com/office/powerpoint/2010/main" val="1520203859"/>
      </p:ext>
    </p:extLst>
  </p:cSld>
  <p:clrMapOvr>
    <a:masterClrMapping/>
  </p:clrMapOvr>
  <mc:AlternateContent xmlns:mc="http://schemas.openxmlformats.org/markup-compatibility/2006" xmlns:p14="http://schemas.microsoft.com/office/powerpoint/2010/main">
    <mc:Choice Requires="p14">
      <p:transition spd="med" p14:dur="699"/>
    </mc:Choice>
    <mc:Fallback xmlns="">
      <p:transition spd="med"/>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p:cNvPicPr>
            <a:picLocks noChangeAspect="1"/>
          </p:cNvPicPr>
          <p:nvPr/>
        </p:nvPicPr>
        <p:blipFill>
          <a:blip r:embed="rId4"/>
          <a:stretch>
            <a:fillRect/>
          </a:stretch>
        </p:blipFill>
        <p:spPr>
          <a:xfrm>
            <a:off x="-635" y="0"/>
            <a:ext cx="9149080" cy="606425"/>
          </a:xfrm>
          <a:prstGeom prst="rect">
            <a:avLst/>
          </a:prstGeom>
        </p:spPr>
      </p:pic>
      <p:pic>
        <p:nvPicPr>
          <p:cNvPr id="51" name="图片 5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2" name="矩形: 圆角 1">
            <a:extLst>
              <a:ext uri="{FF2B5EF4-FFF2-40B4-BE49-F238E27FC236}">
                <a16:creationId xmlns:a16="http://schemas.microsoft.com/office/drawing/2014/main" id="{951F7A8E-AA28-4336-96AB-B7F9B86918AB}"/>
              </a:ext>
            </a:extLst>
          </p:cNvPr>
          <p:cNvSpPr/>
          <p:nvPr/>
        </p:nvSpPr>
        <p:spPr>
          <a:xfrm>
            <a:off x="1242908" y="799994"/>
            <a:ext cx="972108" cy="3960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开始</a:t>
            </a:r>
          </a:p>
        </p:txBody>
      </p:sp>
      <p:sp>
        <p:nvSpPr>
          <p:cNvPr id="5" name="流程图: 决策 4">
            <a:extLst>
              <a:ext uri="{FF2B5EF4-FFF2-40B4-BE49-F238E27FC236}">
                <a16:creationId xmlns:a16="http://schemas.microsoft.com/office/drawing/2014/main" id="{4CD80FD0-EFA7-49EE-8144-AA6D4AF3BCDF}"/>
              </a:ext>
            </a:extLst>
          </p:cNvPr>
          <p:cNvSpPr/>
          <p:nvPr/>
        </p:nvSpPr>
        <p:spPr>
          <a:xfrm>
            <a:off x="612838" y="1664582"/>
            <a:ext cx="2232248" cy="848709"/>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判断温度</a:t>
            </a:r>
            <a:r>
              <a:rPr lang="en-US" altLang="zh-CN" dirty="0"/>
              <a:t>&gt;40</a:t>
            </a:r>
            <a:r>
              <a:rPr lang="zh-CN" altLang="en-US" dirty="0"/>
              <a:t>℃</a:t>
            </a:r>
          </a:p>
        </p:txBody>
      </p:sp>
      <p:cxnSp>
        <p:nvCxnSpPr>
          <p:cNvPr id="18" name="直接箭头连接符 17">
            <a:extLst>
              <a:ext uri="{FF2B5EF4-FFF2-40B4-BE49-F238E27FC236}">
                <a16:creationId xmlns:a16="http://schemas.microsoft.com/office/drawing/2014/main" id="{0717809E-93A2-4EE7-966D-F7273ACFF608}"/>
              </a:ext>
            </a:extLst>
          </p:cNvPr>
          <p:cNvCxnSpPr>
            <a:cxnSpLocks/>
            <a:stCxn id="2" idx="2"/>
            <a:endCxn id="5" idx="0"/>
          </p:cNvCxnSpPr>
          <p:nvPr/>
        </p:nvCxnSpPr>
        <p:spPr>
          <a:xfrm>
            <a:off x="1728962" y="1196038"/>
            <a:ext cx="0" cy="468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矩形: 圆角 19">
            <a:extLst>
              <a:ext uri="{FF2B5EF4-FFF2-40B4-BE49-F238E27FC236}">
                <a16:creationId xmlns:a16="http://schemas.microsoft.com/office/drawing/2014/main" id="{47C54EF3-2391-4F4C-8267-49E4CFD35A35}"/>
              </a:ext>
            </a:extLst>
          </p:cNvPr>
          <p:cNvSpPr/>
          <p:nvPr/>
        </p:nvSpPr>
        <p:spPr>
          <a:xfrm>
            <a:off x="1242908" y="4169475"/>
            <a:ext cx="972108" cy="3960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结束</a:t>
            </a:r>
          </a:p>
        </p:txBody>
      </p:sp>
      <p:cxnSp>
        <p:nvCxnSpPr>
          <p:cNvPr id="40" name="直接箭头连接符 39">
            <a:extLst>
              <a:ext uri="{FF2B5EF4-FFF2-40B4-BE49-F238E27FC236}">
                <a16:creationId xmlns:a16="http://schemas.microsoft.com/office/drawing/2014/main" id="{BD32465E-81D7-4A5F-B743-DB6ADD865C6C}"/>
              </a:ext>
            </a:extLst>
          </p:cNvPr>
          <p:cNvCxnSpPr>
            <a:cxnSpLocks/>
            <a:stCxn id="5" idx="2"/>
            <a:endCxn id="25" idx="0"/>
          </p:cNvCxnSpPr>
          <p:nvPr/>
        </p:nvCxnSpPr>
        <p:spPr>
          <a:xfrm>
            <a:off x="1728962" y="2513291"/>
            <a:ext cx="0" cy="3240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334CAB7A-EE0E-4328-B020-CB5EA0B1E897}"/>
              </a:ext>
            </a:extLst>
          </p:cNvPr>
          <p:cNvSpPr/>
          <p:nvPr/>
        </p:nvSpPr>
        <p:spPr>
          <a:xfrm>
            <a:off x="1098892" y="2837327"/>
            <a:ext cx="1260140" cy="3960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电机停止转动</a:t>
            </a:r>
          </a:p>
        </p:txBody>
      </p:sp>
      <p:cxnSp>
        <p:nvCxnSpPr>
          <p:cNvPr id="30" name="连接符: 肘形 29">
            <a:extLst>
              <a:ext uri="{FF2B5EF4-FFF2-40B4-BE49-F238E27FC236}">
                <a16:creationId xmlns:a16="http://schemas.microsoft.com/office/drawing/2014/main" id="{AF994E53-847A-48E7-8E8F-4A0E073737A5}"/>
              </a:ext>
            </a:extLst>
          </p:cNvPr>
          <p:cNvCxnSpPr>
            <a:stCxn id="5" idx="3"/>
            <a:endCxn id="5" idx="0"/>
          </p:cNvCxnSpPr>
          <p:nvPr/>
        </p:nvCxnSpPr>
        <p:spPr>
          <a:xfrm flipH="1" flipV="1">
            <a:off x="1728962" y="1664582"/>
            <a:ext cx="1116124" cy="424355"/>
          </a:xfrm>
          <a:prstGeom prst="bentConnector4">
            <a:avLst>
              <a:gd name="adj1" fmla="val -20482"/>
              <a:gd name="adj2" fmla="val 153870"/>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矩形 51">
            <a:extLst>
              <a:ext uri="{FF2B5EF4-FFF2-40B4-BE49-F238E27FC236}">
                <a16:creationId xmlns:a16="http://schemas.microsoft.com/office/drawing/2014/main" id="{9119D2E6-7671-423E-8189-2013142769A0}"/>
              </a:ext>
            </a:extLst>
          </p:cNvPr>
          <p:cNvSpPr/>
          <p:nvPr/>
        </p:nvSpPr>
        <p:spPr>
          <a:xfrm>
            <a:off x="1098892" y="3464537"/>
            <a:ext cx="1260140" cy="3960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报警灯亮</a:t>
            </a:r>
          </a:p>
        </p:txBody>
      </p:sp>
      <p:cxnSp>
        <p:nvCxnSpPr>
          <p:cNvPr id="53" name="直接箭头连接符 52">
            <a:extLst>
              <a:ext uri="{FF2B5EF4-FFF2-40B4-BE49-F238E27FC236}">
                <a16:creationId xmlns:a16="http://schemas.microsoft.com/office/drawing/2014/main" id="{DF5575F9-60F2-49C4-96C2-FF103FD1967E}"/>
              </a:ext>
            </a:extLst>
          </p:cNvPr>
          <p:cNvCxnSpPr>
            <a:cxnSpLocks/>
            <a:stCxn id="25" idx="2"/>
            <a:endCxn id="52" idx="0"/>
          </p:cNvCxnSpPr>
          <p:nvPr/>
        </p:nvCxnSpPr>
        <p:spPr>
          <a:xfrm>
            <a:off x="1728962" y="3233371"/>
            <a:ext cx="0" cy="2311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E3B0E9C8-4702-4686-B685-57C0D608FEAF}"/>
              </a:ext>
            </a:extLst>
          </p:cNvPr>
          <p:cNvCxnSpPr>
            <a:cxnSpLocks/>
            <a:stCxn id="52" idx="2"/>
            <a:endCxn id="20" idx="0"/>
          </p:cNvCxnSpPr>
          <p:nvPr/>
        </p:nvCxnSpPr>
        <p:spPr>
          <a:xfrm>
            <a:off x="1728962" y="3860581"/>
            <a:ext cx="0" cy="3088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矩形: 圆角 57">
            <a:extLst>
              <a:ext uri="{FF2B5EF4-FFF2-40B4-BE49-F238E27FC236}">
                <a16:creationId xmlns:a16="http://schemas.microsoft.com/office/drawing/2014/main" id="{28D6CFED-41D4-4D77-8865-B02DBE86F8CD}"/>
              </a:ext>
            </a:extLst>
          </p:cNvPr>
          <p:cNvSpPr/>
          <p:nvPr/>
        </p:nvSpPr>
        <p:spPr>
          <a:xfrm>
            <a:off x="5574737" y="701702"/>
            <a:ext cx="972108" cy="3960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开始</a:t>
            </a:r>
          </a:p>
        </p:txBody>
      </p:sp>
      <p:sp>
        <p:nvSpPr>
          <p:cNvPr id="59" name="流程图: 决策 58">
            <a:extLst>
              <a:ext uri="{FF2B5EF4-FFF2-40B4-BE49-F238E27FC236}">
                <a16:creationId xmlns:a16="http://schemas.microsoft.com/office/drawing/2014/main" id="{256CC731-F249-4A80-81CE-92C36C248566}"/>
              </a:ext>
            </a:extLst>
          </p:cNvPr>
          <p:cNvSpPr/>
          <p:nvPr/>
        </p:nvSpPr>
        <p:spPr>
          <a:xfrm>
            <a:off x="4944667" y="1382450"/>
            <a:ext cx="2232248" cy="848709"/>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判断是否超出水位限制</a:t>
            </a:r>
          </a:p>
        </p:txBody>
      </p:sp>
      <p:cxnSp>
        <p:nvCxnSpPr>
          <p:cNvPr id="61" name="直接箭头连接符 60">
            <a:extLst>
              <a:ext uri="{FF2B5EF4-FFF2-40B4-BE49-F238E27FC236}">
                <a16:creationId xmlns:a16="http://schemas.microsoft.com/office/drawing/2014/main" id="{5C1DB596-0DB2-4ECE-B228-2D5B48835C71}"/>
              </a:ext>
            </a:extLst>
          </p:cNvPr>
          <p:cNvCxnSpPr>
            <a:cxnSpLocks/>
            <a:stCxn id="58" idx="2"/>
            <a:endCxn id="59" idx="0"/>
          </p:cNvCxnSpPr>
          <p:nvPr/>
        </p:nvCxnSpPr>
        <p:spPr>
          <a:xfrm>
            <a:off x="6060791" y="1097746"/>
            <a:ext cx="0" cy="2847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直接箭头连接符 62">
            <a:extLst>
              <a:ext uri="{FF2B5EF4-FFF2-40B4-BE49-F238E27FC236}">
                <a16:creationId xmlns:a16="http://schemas.microsoft.com/office/drawing/2014/main" id="{A168BF92-7023-440F-9B5D-04B7FCA51C3D}"/>
              </a:ext>
            </a:extLst>
          </p:cNvPr>
          <p:cNvCxnSpPr>
            <a:cxnSpLocks/>
            <a:stCxn id="59" idx="2"/>
            <a:endCxn id="72" idx="0"/>
          </p:cNvCxnSpPr>
          <p:nvPr/>
        </p:nvCxnSpPr>
        <p:spPr>
          <a:xfrm>
            <a:off x="6060791" y="2231159"/>
            <a:ext cx="0" cy="168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连接符: 肘形 65">
            <a:extLst>
              <a:ext uri="{FF2B5EF4-FFF2-40B4-BE49-F238E27FC236}">
                <a16:creationId xmlns:a16="http://schemas.microsoft.com/office/drawing/2014/main" id="{9438B729-7DA9-493C-AA6C-24644D564AC1}"/>
              </a:ext>
            </a:extLst>
          </p:cNvPr>
          <p:cNvCxnSpPr>
            <a:stCxn id="59" idx="3"/>
            <a:endCxn id="59" idx="0"/>
          </p:cNvCxnSpPr>
          <p:nvPr/>
        </p:nvCxnSpPr>
        <p:spPr>
          <a:xfrm flipH="1" flipV="1">
            <a:off x="6060791" y="1382450"/>
            <a:ext cx="1116124" cy="424355"/>
          </a:xfrm>
          <a:prstGeom prst="bentConnector4">
            <a:avLst>
              <a:gd name="adj1" fmla="val -20482"/>
              <a:gd name="adj2" fmla="val 153870"/>
            </a:avLst>
          </a:prstGeom>
          <a:ln>
            <a:tailEnd type="triangle"/>
          </a:ln>
        </p:spPr>
        <p:style>
          <a:lnRef idx="1">
            <a:schemeClr val="accent1"/>
          </a:lnRef>
          <a:fillRef idx="0">
            <a:schemeClr val="accent1"/>
          </a:fillRef>
          <a:effectRef idx="0">
            <a:schemeClr val="accent1"/>
          </a:effectRef>
          <a:fontRef idx="minor">
            <a:schemeClr val="tx1"/>
          </a:fontRef>
        </p:style>
      </p:cxnSp>
      <p:sp>
        <p:nvSpPr>
          <p:cNvPr id="67" name="矩形 66">
            <a:extLst>
              <a:ext uri="{FF2B5EF4-FFF2-40B4-BE49-F238E27FC236}">
                <a16:creationId xmlns:a16="http://schemas.microsoft.com/office/drawing/2014/main" id="{CE5E42B1-90F6-40DE-91EF-B00C7BF8EDB5}"/>
              </a:ext>
            </a:extLst>
          </p:cNvPr>
          <p:cNvSpPr/>
          <p:nvPr/>
        </p:nvSpPr>
        <p:spPr>
          <a:xfrm>
            <a:off x="4430209" y="3380427"/>
            <a:ext cx="1260140" cy="3960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电机反转</a:t>
            </a:r>
          </a:p>
        </p:txBody>
      </p:sp>
      <p:sp>
        <p:nvSpPr>
          <p:cNvPr id="72" name="流程图: 决策 71">
            <a:extLst>
              <a:ext uri="{FF2B5EF4-FFF2-40B4-BE49-F238E27FC236}">
                <a16:creationId xmlns:a16="http://schemas.microsoft.com/office/drawing/2014/main" id="{82840473-CDC6-4345-987E-26436B945C6C}"/>
              </a:ext>
            </a:extLst>
          </p:cNvPr>
          <p:cNvSpPr/>
          <p:nvPr/>
        </p:nvSpPr>
        <p:spPr>
          <a:xfrm>
            <a:off x="4982326" y="2399379"/>
            <a:ext cx="2156929" cy="62283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上下限判断</a:t>
            </a:r>
          </a:p>
        </p:txBody>
      </p:sp>
      <p:sp>
        <p:nvSpPr>
          <p:cNvPr id="74" name="矩形 73">
            <a:extLst>
              <a:ext uri="{FF2B5EF4-FFF2-40B4-BE49-F238E27FC236}">
                <a16:creationId xmlns:a16="http://schemas.microsoft.com/office/drawing/2014/main" id="{DF50037F-FB32-4351-AF34-FF2A485A3F34}"/>
              </a:ext>
            </a:extLst>
          </p:cNvPr>
          <p:cNvSpPr/>
          <p:nvPr/>
        </p:nvSpPr>
        <p:spPr>
          <a:xfrm>
            <a:off x="6426609" y="3380427"/>
            <a:ext cx="1260140" cy="3960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电机加速正转</a:t>
            </a:r>
          </a:p>
        </p:txBody>
      </p:sp>
      <p:cxnSp>
        <p:nvCxnSpPr>
          <p:cNvPr id="75" name="连接符: 肘形 74">
            <a:extLst>
              <a:ext uri="{FF2B5EF4-FFF2-40B4-BE49-F238E27FC236}">
                <a16:creationId xmlns:a16="http://schemas.microsoft.com/office/drawing/2014/main" id="{EDF9C88D-2218-400F-A59F-08E4C359761D}"/>
              </a:ext>
            </a:extLst>
          </p:cNvPr>
          <p:cNvCxnSpPr>
            <a:cxnSpLocks/>
            <a:stCxn id="72" idx="2"/>
            <a:endCxn id="67" idx="0"/>
          </p:cNvCxnSpPr>
          <p:nvPr/>
        </p:nvCxnSpPr>
        <p:spPr>
          <a:xfrm rot="5400000">
            <a:off x="5381427" y="2701063"/>
            <a:ext cx="358216" cy="100051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连接符: 肘形 77">
            <a:extLst>
              <a:ext uri="{FF2B5EF4-FFF2-40B4-BE49-F238E27FC236}">
                <a16:creationId xmlns:a16="http://schemas.microsoft.com/office/drawing/2014/main" id="{3F2EC640-552F-4D05-8E71-0B3CAEEF2C8A}"/>
              </a:ext>
            </a:extLst>
          </p:cNvPr>
          <p:cNvCxnSpPr>
            <a:cxnSpLocks/>
            <a:stCxn id="72" idx="2"/>
            <a:endCxn id="74" idx="0"/>
          </p:cNvCxnSpPr>
          <p:nvPr/>
        </p:nvCxnSpPr>
        <p:spPr>
          <a:xfrm rot="16200000" flipH="1">
            <a:off x="6379627" y="2703375"/>
            <a:ext cx="358216" cy="99588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连接符: 肘形 81">
            <a:extLst>
              <a:ext uri="{FF2B5EF4-FFF2-40B4-BE49-F238E27FC236}">
                <a16:creationId xmlns:a16="http://schemas.microsoft.com/office/drawing/2014/main" id="{07D11A64-3AC0-4523-9662-16D1AB4574A7}"/>
              </a:ext>
            </a:extLst>
          </p:cNvPr>
          <p:cNvCxnSpPr>
            <a:cxnSpLocks/>
            <a:stCxn id="67" idx="2"/>
            <a:endCxn id="102" idx="0"/>
          </p:cNvCxnSpPr>
          <p:nvPr/>
        </p:nvCxnSpPr>
        <p:spPr>
          <a:xfrm rot="16200000" flipH="1">
            <a:off x="5404495" y="3432255"/>
            <a:ext cx="284704" cy="97313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连接符: 肘形 84">
            <a:extLst>
              <a:ext uri="{FF2B5EF4-FFF2-40B4-BE49-F238E27FC236}">
                <a16:creationId xmlns:a16="http://schemas.microsoft.com/office/drawing/2014/main" id="{EFD8B70D-9B72-4E06-9DED-435D622D5096}"/>
              </a:ext>
            </a:extLst>
          </p:cNvPr>
          <p:cNvCxnSpPr>
            <a:cxnSpLocks/>
            <a:stCxn id="74" idx="2"/>
            <a:endCxn id="102" idx="0"/>
          </p:cNvCxnSpPr>
          <p:nvPr/>
        </p:nvCxnSpPr>
        <p:spPr>
          <a:xfrm rot="5400000">
            <a:off x="6402695" y="3407191"/>
            <a:ext cx="284704" cy="102326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95" name="矩形 94">
            <a:extLst>
              <a:ext uri="{FF2B5EF4-FFF2-40B4-BE49-F238E27FC236}">
                <a16:creationId xmlns:a16="http://schemas.microsoft.com/office/drawing/2014/main" id="{47DF77B7-248A-4AC9-9099-EB7EF8213C0D}"/>
              </a:ext>
            </a:extLst>
          </p:cNvPr>
          <p:cNvSpPr/>
          <p:nvPr/>
        </p:nvSpPr>
        <p:spPr>
          <a:xfrm>
            <a:off x="4582721" y="2853991"/>
            <a:ext cx="877163" cy="369332"/>
          </a:xfrm>
          <a:prstGeom prst="rect">
            <a:avLst/>
          </a:prstGeom>
        </p:spPr>
        <p:txBody>
          <a:bodyPr wrap="none">
            <a:spAutoFit/>
          </a:bodyPr>
          <a:lstStyle/>
          <a:p>
            <a:pPr algn="ctr"/>
            <a:r>
              <a:rPr lang="zh-CN" altLang="en-US" dirty="0"/>
              <a:t>超上限</a:t>
            </a:r>
          </a:p>
        </p:txBody>
      </p:sp>
      <p:sp>
        <p:nvSpPr>
          <p:cNvPr id="96" name="矩形 95">
            <a:extLst>
              <a:ext uri="{FF2B5EF4-FFF2-40B4-BE49-F238E27FC236}">
                <a16:creationId xmlns:a16="http://schemas.microsoft.com/office/drawing/2014/main" id="{B374CF7B-E309-4F84-93A8-729F5AD54451}"/>
              </a:ext>
            </a:extLst>
          </p:cNvPr>
          <p:cNvSpPr/>
          <p:nvPr/>
        </p:nvSpPr>
        <p:spPr>
          <a:xfrm>
            <a:off x="6577127" y="2853991"/>
            <a:ext cx="877163" cy="369332"/>
          </a:xfrm>
          <a:prstGeom prst="rect">
            <a:avLst/>
          </a:prstGeom>
        </p:spPr>
        <p:txBody>
          <a:bodyPr wrap="none">
            <a:spAutoFit/>
          </a:bodyPr>
          <a:lstStyle/>
          <a:p>
            <a:pPr algn="ctr"/>
            <a:r>
              <a:rPr lang="zh-CN" altLang="en-US" dirty="0"/>
              <a:t>低下限</a:t>
            </a:r>
          </a:p>
        </p:txBody>
      </p:sp>
      <p:sp>
        <p:nvSpPr>
          <p:cNvPr id="102" name="流程图: 决策 101">
            <a:extLst>
              <a:ext uri="{FF2B5EF4-FFF2-40B4-BE49-F238E27FC236}">
                <a16:creationId xmlns:a16="http://schemas.microsoft.com/office/drawing/2014/main" id="{E19479F9-9E7D-41D0-BDF0-0948E27BB8A6}"/>
              </a:ext>
            </a:extLst>
          </p:cNvPr>
          <p:cNvSpPr/>
          <p:nvPr/>
        </p:nvSpPr>
        <p:spPr>
          <a:xfrm>
            <a:off x="4954950" y="4061175"/>
            <a:ext cx="2156929" cy="62283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正常？</a:t>
            </a:r>
          </a:p>
        </p:txBody>
      </p:sp>
      <p:sp>
        <p:nvSpPr>
          <p:cNvPr id="109" name="矩形 108">
            <a:extLst>
              <a:ext uri="{FF2B5EF4-FFF2-40B4-BE49-F238E27FC236}">
                <a16:creationId xmlns:a16="http://schemas.microsoft.com/office/drawing/2014/main" id="{EE56C7EF-A45E-4B03-BF55-E68837481814}"/>
              </a:ext>
            </a:extLst>
          </p:cNvPr>
          <p:cNvSpPr/>
          <p:nvPr/>
        </p:nvSpPr>
        <p:spPr>
          <a:xfrm>
            <a:off x="7362713" y="2117247"/>
            <a:ext cx="1260140" cy="3960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电机正常正转</a:t>
            </a:r>
          </a:p>
        </p:txBody>
      </p:sp>
      <p:cxnSp>
        <p:nvCxnSpPr>
          <p:cNvPr id="110" name="连接符: 肘形 109">
            <a:extLst>
              <a:ext uri="{FF2B5EF4-FFF2-40B4-BE49-F238E27FC236}">
                <a16:creationId xmlns:a16="http://schemas.microsoft.com/office/drawing/2014/main" id="{423F5B0A-B0AA-4918-B3DF-33EB53CCF6A4}"/>
              </a:ext>
            </a:extLst>
          </p:cNvPr>
          <p:cNvCxnSpPr>
            <a:cxnSpLocks/>
            <a:stCxn id="102" idx="3"/>
            <a:endCxn id="109" idx="2"/>
          </p:cNvCxnSpPr>
          <p:nvPr/>
        </p:nvCxnSpPr>
        <p:spPr>
          <a:xfrm flipV="1">
            <a:off x="7111879" y="2513291"/>
            <a:ext cx="880904" cy="18593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3" name="连接符: 肘形 112">
            <a:extLst>
              <a:ext uri="{FF2B5EF4-FFF2-40B4-BE49-F238E27FC236}">
                <a16:creationId xmlns:a16="http://schemas.microsoft.com/office/drawing/2014/main" id="{82267413-55B4-41D2-93DC-28966872263F}"/>
              </a:ext>
            </a:extLst>
          </p:cNvPr>
          <p:cNvCxnSpPr>
            <a:cxnSpLocks/>
            <a:stCxn id="109" idx="0"/>
            <a:endCxn id="59" idx="0"/>
          </p:cNvCxnSpPr>
          <p:nvPr/>
        </p:nvCxnSpPr>
        <p:spPr>
          <a:xfrm rot="16200000" flipV="1">
            <a:off x="6659389" y="783853"/>
            <a:ext cx="734797" cy="1931992"/>
          </a:xfrm>
          <a:prstGeom prst="bentConnector3">
            <a:avLst>
              <a:gd name="adj1" fmla="val 131111"/>
            </a:avLst>
          </a:prstGeom>
          <a:ln>
            <a:tailEnd type="triangle"/>
          </a:ln>
        </p:spPr>
        <p:style>
          <a:lnRef idx="1">
            <a:schemeClr val="accent1"/>
          </a:lnRef>
          <a:fillRef idx="0">
            <a:schemeClr val="accent1"/>
          </a:fillRef>
          <a:effectRef idx="0">
            <a:schemeClr val="accent1"/>
          </a:effectRef>
          <a:fontRef idx="minor">
            <a:schemeClr val="tx1"/>
          </a:fontRef>
        </p:style>
      </p:cxnSp>
      <p:sp>
        <p:nvSpPr>
          <p:cNvPr id="119" name="文本框 118">
            <a:extLst>
              <a:ext uri="{FF2B5EF4-FFF2-40B4-BE49-F238E27FC236}">
                <a16:creationId xmlns:a16="http://schemas.microsoft.com/office/drawing/2014/main" id="{501214C1-F952-4D3B-952D-7A14014E8B3E}"/>
              </a:ext>
            </a:extLst>
          </p:cNvPr>
          <p:cNvSpPr txBox="1"/>
          <p:nvPr/>
        </p:nvSpPr>
        <p:spPr>
          <a:xfrm>
            <a:off x="1179028" y="4851035"/>
            <a:ext cx="1107996" cy="276999"/>
          </a:xfrm>
          <a:prstGeom prst="rect">
            <a:avLst/>
          </a:prstGeom>
          <a:noFill/>
        </p:spPr>
        <p:txBody>
          <a:bodyPr wrap="none" rtlCol="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温度报警控制</a:t>
            </a:r>
          </a:p>
        </p:txBody>
      </p:sp>
      <p:sp>
        <p:nvSpPr>
          <p:cNvPr id="120" name="文本框 119">
            <a:extLst>
              <a:ext uri="{FF2B5EF4-FFF2-40B4-BE49-F238E27FC236}">
                <a16:creationId xmlns:a16="http://schemas.microsoft.com/office/drawing/2014/main" id="{825A3892-63C7-4B3D-A974-DBC2A22359E2}"/>
              </a:ext>
            </a:extLst>
          </p:cNvPr>
          <p:cNvSpPr txBox="1"/>
          <p:nvPr/>
        </p:nvSpPr>
        <p:spPr>
          <a:xfrm>
            <a:off x="5546847" y="4851035"/>
            <a:ext cx="1107996" cy="276999"/>
          </a:xfrm>
          <a:prstGeom prst="rect">
            <a:avLst/>
          </a:prstGeom>
          <a:noFill/>
        </p:spPr>
        <p:txBody>
          <a:bodyPr wrap="none" rtlCol="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水泵功率控制</a:t>
            </a:r>
          </a:p>
        </p:txBody>
      </p:sp>
    </p:spTree>
    <p:extLst>
      <p:ext uri="{BB962C8B-B14F-4D97-AF65-F5344CB8AC3E}">
        <p14:creationId xmlns:p14="http://schemas.microsoft.com/office/powerpoint/2010/main" val="2140527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p:cNvPicPr>
            <a:picLocks noChangeAspect="1"/>
          </p:cNvPicPr>
          <p:nvPr/>
        </p:nvPicPr>
        <p:blipFill>
          <a:blip r:embed="rId4"/>
          <a:stretch>
            <a:fillRect/>
          </a:stretch>
        </p:blipFill>
        <p:spPr>
          <a:xfrm>
            <a:off x="-635" y="0"/>
            <a:ext cx="9149080" cy="606425"/>
          </a:xfrm>
          <a:prstGeom prst="rect">
            <a:avLst/>
          </a:prstGeom>
        </p:spPr>
      </p:pic>
      <p:pic>
        <p:nvPicPr>
          <p:cNvPr id="51" name="图片 5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58" name="矩形: 圆角 57">
            <a:extLst>
              <a:ext uri="{FF2B5EF4-FFF2-40B4-BE49-F238E27FC236}">
                <a16:creationId xmlns:a16="http://schemas.microsoft.com/office/drawing/2014/main" id="{28D6CFED-41D4-4D77-8865-B02DBE86F8CD}"/>
              </a:ext>
            </a:extLst>
          </p:cNvPr>
          <p:cNvSpPr/>
          <p:nvPr/>
        </p:nvSpPr>
        <p:spPr>
          <a:xfrm>
            <a:off x="4211960" y="701702"/>
            <a:ext cx="972108" cy="3960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开始</a:t>
            </a:r>
          </a:p>
        </p:txBody>
      </p:sp>
      <p:sp>
        <p:nvSpPr>
          <p:cNvPr id="59" name="流程图: 决策 58">
            <a:extLst>
              <a:ext uri="{FF2B5EF4-FFF2-40B4-BE49-F238E27FC236}">
                <a16:creationId xmlns:a16="http://schemas.microsoft.com/office/drawing/2014/main" id="{256CC731-F249-4A80-81CE-92C36C248566}"/>
              </a:ext>
            </a:extLst>
          </p:cNvPr>
          <p:cNvSpPr/>
          <p:nvPr/>
        </p:nvSpPr>
        <p:spPr>
          <a:xfrm>
            <a:off x="3581890" y="1382450"/>
            <a:ext cx="2232248" cy="65269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t>控制键盘判断</a:t>
            </a:r>
          </a:p>
        </p:txBody>
      </p:sp>
      <p:cxnSp>
        <p:nvCxnSpPr>
          <p:cNvPr id="61" name="直接箭头连接符 60">
            <a:extLst>
              <a:ext uri="{FF2B5EF4-FFF2-40B4-BE49-F238E27FC236}">
                <a16:creationId xmlns:a16="http://schemas.microsoft.com/office/drawing/2014/main" id="{5C1DB596-0DB2-4ECE-B228-2D5B48835C71}"/>
              </a:ext>
            </a:extLst>
          </p:cNvPr>
          <p:cNvCxnSpPr>
            <a:cxnSpLocks/>
            <a:stCxn id="58" idx="2"/>
            <a:endCxn id="59" idx="0"/>
          </p:cNvCxnSpPr>
          <p:nvPr/>
        </p:nvCxnSpPr>
        <p:spPr>
          <a:xfrm>
            <a:off x="4698014" y="1097746"/>
            <a:ext cx="0" cy="2847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直接箭头连接符 62">
            <a:extLst>
              <a:ext uri="{FF2B5EF4-FFF2-40B4-BE49-F238E27FC236}">
                <a16:creationId xmlns:a16="http://schemas.microsoft.com/office/drawing/2014/main" id="{A168BF92-7023-440F-9B5D-04B7FCA51C3D}"/>
              </a:ext>
            </a:extLst>
          </p:cNvPr>
          <p:cNvCxnSpPr>
            <a:cxnSpLocks/>
            <a:stCxn id="59" idx="2"/>
            <a:endCxn id="72" idx="0"/>
          </p:cNvCxnSpPr>
          <p:nvPr/>
        </p:nvCxnSpPr>
        <p:spPr>
          <a:xfrm>
            <a:off x="4698014" y="2035145"/>
            <a:ext cx="0" cy="2101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7" name="矩形 66">
            <a:extLst>
              <a:ext uri="{FF2B5EF4-FFF2-40B4-BE49-F238E27FC236}">
                <a16:creationId xmlns:a16="http://schemas.microsoft.com/office/drawing/2014/main" id="{CE5E42B1-90F6-40DE-91EF-B00C7BF8EDB5}"/>
              </a:ext>
            </a:extLst>
          </p:cNvPr>
          <p:cNvSpPr/>
          <p:nvPr/>
        </p:nvSpPr>
        <p:spPr>
          <a:xfrm>
            <a:off x="4067943" y="3127153"/>
            <a:ext cx="1260140" cy="3960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改变液位初值</a:t>
            </a:r>
          </a:p>
        </p:txBody>
      </p:sp>
      <p:sp>
        <p:nvSpPr>
          <p:cNvPr id="72" name="流程图: 决策 71">
            <a:extLst>
              <a:ext uri="{FF2B5EF4-FFF2-40B4-BE49-F238E27FC236}">
                <a16:creationId xmlns:a16="http://schemas.microsoft.com/office/drawing/2014/main" id="{82840473-CDC6-4345-987E-26436B945C6C}"/>
              </a:ext>
            </a:extLst>
          </p:cNvPr>
          <p:cNvSpPr/>
          <p:nvPr/>
        </p:nvSpPr>
        <p:spPr>
          <a:xfrm>
            <a:off x="3619549" y="2245293"/>
            <a:ext cx="2156929" cy="62283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判断是否超出水位限</a:t>
            </a:r>
          </a:p>
        </p:txBody>
      </p:sp>
      <p:cxnSp>
        <p:nvCxnSpPr>
          <p:cNvPr id="113" name="连接符: 肘形 112">
            <a:extLst>
              <a:ext uri="{FF2B5EF4-FFF2-40B4-BE49-F238E27FC236}">
                <a16:creationId xmlns:a16="http://schemas.microsoft.com/office/drawing/2014/main" id="{82267413-55B4-41D2-93DC-28966872263F}"/>
              </a:ext>
            </a:extLst>
          </p:cNvPr>
          <p:cNvCxnSpPr>
            <a:cxnSpLocks/>
            <a:stCxn id="59" idx="3"/>
            <a:endCxn id="59" idx="0"/>
          </p:cNvCxnSpPr>
          <p:nvPr/>
        </p:nvCxnSpPr>
        <p:spPr>
          <a:xfrm flipH="1" flipV="1">
            <a:off x="4698014" y="1382450"/>
            <a:ext cx="1116124" cy="326348"/>
          </a:xfrm>
          <a:prstGeom prst="bentConnector4">
            <a:avLst>
              <a:gd name="adj1" fmla="val -20482"/>
              <a:gd name="adj2" fmla="val 170048"/>
            </a:avLst>
          </a:prstGeom>
          <a:ln>
            <a:tailEnd type="triangle"/>
          </a:ln>
        </p:spPr>
        <p:style>
          <a:lnRef idx="1">
            <a:schemeClr val="accent1"/>
          </a:lnRef>
          <a:fillRef idx="0">
            <a:schemeClr val="accent1"/>
          </a:fillRef>
          <a:effectRef idx="0">
            <a:schemeClr val="accent1"/>
          </a:effectRef>
          <a:fontRef idx="minor">
            <a:schemeClr val="tx1"/>
          </a:fontRef>
        </p:style>
      </p:cxnSp>
      <p:sp>
        <p:nvSpPr>
          <p:cNvPr id="120" name="文本框 119">
            <a:extLst>
              <a:ext uri="{FF2B5EF4-FFF2-40B4-BE49-F238E27FC236}">
                <a16:creationId xmlns:a16="http://schemas.microsoft.com/office/drawing/2014/main" id="{825A3892-63C7-4B3D-A974-DBC2A22359E2}"/>
              </a:ext>
            </a:extLst>
          </p:cNvPr>
          <p:cNvSpPr txBox="1"/>
          <p:nvPr/>
        </p:nvSpPr>
        <p:spPr>
          <a:xfrm>
            <a:off x="4249975" y="4851035"/>
            <a:ext cx="800219" cy="276999"/>
          </a:xfrm>
          <a:prstGeom prst="rect">
            <a:avLst/>
          </a:prstGeom>
          <a:noFill/>
        </p:spPr>
        <p:txBody>
          <a:bodyPr wrap="none" rtlCol="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液位初设</a:t>
            </a:r>
          </a:p>
        </p:txBody>
      </p:sp>
      <p:cxnSp>
        <p:nvCxnSpPr>
          <p:cNvPr id="41" name="直接箭头连接符 40">
            <a:extLst>
              <a:ext uri="{FF2B5EF4-FFF2-40B4-BE49-F238E27FC236}">
                <a16:creationId xmlns:a16="http://schemas.microsoft.com/office/drawing/2014/main" id="{1029F148-4C6B-4C54-ADF6-076F3D126506}"/>
              </a:ext>
            </a:extLst>
          </p:cNvPr>
          <p:cNvCxnSpPr>
            <a:cxnSpLocks/>
            <a:stCxn id="72" idx="2"/>
            <a:endCxn id="67" idx="0"/>
          </p:cNvCxnSpPr>
          <p:nvPr/>
        </p:nvCxnSpPr>
        <p:spPr>
          <a:xfrm flipH="1">
            <a:off x="4698013" y="2868125"/>
            <a:ext cx="1" cy="2590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0339CA4E-E2CE-4098-ACEB-7D76A3F06E64}"/>
              </a:ext>
            </a:extLst>
          </p:cNvPr>
          <p:cNvSpPr/>
          <p:nvPr/>
        </p:nvSpPr>
        <p:spPr>
          <a:xfrm>
            <a:off x="4067943" y="3799919"/>
            <a:ext cx="1260140" cy="3960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刷新</a:t>
            </a:r>
            <a:r>
              <a:rPr lang="en-US" altLang="zh-CN" sz="1400" dirty="0"/>
              <a:t>LCD</a:t>
            </a:r>
            <a:endParaRPr lang="zh-CN" altLang="en-US" sz="1400" dirty="0"/>
          </a:p>
        </p:txBody>
      </p:sp>
      <p:cxnSp>
        <p:nvCxnSpPr>
          <p:cNvPr id="48" name="连接符: 肘形 47">
            <a:extLst>
              <a:ext uri="{FF2B5EF4-FFF2-40B4-BE49-F238E27FC236}">
                <a16:creationId xmlns:a16="http://schemas.microsoft.com/office/drawing/2014/main" id="{8D1463C1-FD35-4F66-A51D-E7699FB8A47E}"/>
              </a:ext>
            </a:extLst>
          </p:cNvPr>
          <p:cNvCxnSpPr>
            <a:cxnSpLocks/>
            <a:stCxn id="72" idx="1"/>
            <a:endCxn id="59" idx="0"/>
          </p:cNvCxnSpPr>
          <p:nvPr/>
        </p:nvCxnSpPr>
        <p:spPr>
          <a:xfrm rot="10800000" flipH="1">
            <a:off x="3619548" y="1382451"/>
            <a:ext cx="1078465" cy="1174259"/>
          </a:xfrm>
          <a:prstGeom prst="bentConnector4">
            <a:avLst>
              <a:gd name="adj1" fmla="val -24689"/>
              <a:gd name="adj2" fmla="val 11946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10EA1542-5EB1-4604-9B16-FEC6C72BC0A3}"/>
              </a:ext>
            </a:extLst>
          </p:cNvPr>
          <p:cNvCxnSpPr>
            <a:cxnSpLocks/>
            <a:stCxn id="67" idx="2"/>
            <a:endCxn id="15" idx="0"/>
          </p:cNvCxnSpPr>
          <p:nvPr/>
        </p:nvCxnSpPr>
        <p:spPr>
          <a:xfrm>
            <a:off x="4698013" y="3523197"/>
            <a:ext cx="0" cy="2767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矩形: 圆角 25">
            <a:extLst>
              <a:ext uri="{FF2B5EF4-FFF2-40B4-BE49-F238E27FC236}">
                <a16:creationId xmlns:a16="http://schemas.microsoft.com/office/drawing/2014/main" id="{BDDD0278-9A55-42AD-9434-3F42790C459A}"/>
              </a:ext>
            </a:extLst>
          </p:cNvPr>
          <p:cNvSpPr/>
          <p:nvPr/>
        </p:nvSpPr>
        <p:spPr>
          <a:xfrm>
            <a:off x="4211959" y="4441798"/>
            <a:ext cx="972108" cy="3960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结束</a:t>
            </a:r>
          </a:p>
        </p:txBody>
      </p:sp>
      <p:cxnSp>
        <p:nvCxnSpPr>
          <p:cNvPr id="60" name="直接箭头连接符 59">
            <a:extLst>
              <a:ext uri="{FF2B5EF4-FFF2-40B4-BE49-F238E27FC236}">
                <a16:creationId xmlns:a16="http://schemas.microsoft.com/office/drawing/2014/main" id="{1208509B-6508-40EB-8E42-F2245F7DE0D9}"/>
              </a:ext>
            </a:extLst>
          </p:cNvPr>
          <p:cNvCxnSpPr>
            <a:cxnSpLocks/>
            <a:stCxn id="15" idx="2"/>
            <a:endCxn id="26" idx="0"/>
          </p:cNvCxnSpPr>
          <p:nvPr/>
        </p:nvCxnSpPr>
        <p:spPr>
          <a:xfrm>
            <a:off x="4698013" y="4195963"/>
            <a:ext cx="0" cy="245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954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4AA41C00-897A-4F58-AB38-2EF45A7CB4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5" y="960548"/>
            <a:ext cx="9144000" cy="3687874"/>
          </a:xfrm>
          <a:prstGeom prst="rect">
            <a:avLst/>
          </a:prstGeom>
        </p:spPr>
      </p:pic>
      <p:pic>
        <p:nvPicPr>
          <p:cNvPr id="3" name="图片 2" descr="QQ图片20200108134915"/>
          <p:cNvPicPr>
            <a:picLocks noChangeAspect="1"/>
          </p:cNvPicPr>
          <p:nvPr/>
        </p:nvPicPr>
        <p:blipFill>
          <a:blip r:embed="rId5"/>
          <a:stretch>
            <a:fillRect/>
          </a:stretch>
        </p:blipFill>
        <p:spPr>
          <a:xfrm>
            <a:off x="-635" y="0"/>
            <a:ext cx="9149080" cy="606425"/>
          </a:xfrm>
          <a:prstGeom prst="rect">
            <a:avLst/>
          </a:prstGeom>
        </p:spPr>
      </p:pic>
      <p:pic>
        <p:nvPicPr>
          <p:cNvPr id="29" name="图片 2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5" name="矩形 4">
            <a:extLst>
              <a:ext uri="{FF2B5EF4-FFF2-40B4-BE49-F238E27FC236}">
                <a16:creationId xmlns:a16="http://schemas.microsoft.com/office/drawing/2014/main" id="{1F3598EF-736F-4D81-A868-6093433B5BC8}"/>
              </a:ext>
            </a:extLst>
          </p:cNvPr>
          <p:cNvSpPr/>
          <p:nvPr/>
        </p:nvSpPr>
        <p:spPr>
          <a:xfrm>
            <a:off x="1941" y="668161"/>
            <a:ext cx="1826141" cy="584775"/>
          </a:xfrm>
          <a:prstGeom prst="rect">
            <a:avLst/>
          </a:prstGeom>
          <a:noFill/>
        </p:spPr>
        <p:txBody>
          <a:bodyPr wrap="none" lIns="91440" tIns="45720" rIns="91440" bIns="45720">
            <a:spAutoFit/>
          </a:bodyPr>
          <a:lstStyle/>
          <a:p>
            <a:pPr algn="ctr"/>
            <a:r>
              <a:rPr lang="zh-CN" altLang="en-US" sz="3200" b="1" cap="none" spc="0" dirty="0">
                <a:ln w="22225">
                  <a:solidFill>
                    <a:schemeClr val="accent2"/>
                  </a:solidFill>
                  <a:prstDash val="solid"/>
                </a:ln>
                <a:solidFill>
                  <a:schemeClr val="accent2">
                    <a:lumMod val="40000"/>
                    <a:lumOff val="60000"/>
                  </a:schemeClr>
                </a:solidFill>
                <a:effectLst/>
              </a:rPr>
              <a:t>设置液位</a:t>
            </a:r>
          </a:p>
        </p:txBody>
      </p:sp>
    </p:spTree>
    <p:extLst>
      <p:ext uri="{BB962C8B-B14F-4D97-AF65-F5344CB8AC3E}">
        <p14:creationId xmlns:p14="http://schemas.microsoft.com/office/powerpoint/2010/main" val="964003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p:cNvPicPr>
            <a:picLocks noChangeAspect="1"/>
          </p:cNvPicPr>
          <p:nvPr/>
        </p:nvPicPr>
        <p:blipFill>
          <a:blip r:embed="rId4"/>
          <a:stretch>
            <a:fillRect/>
          </a:stretch>
        </p:blipFill>
        <p:spPr>
          <a:xfrm>
            <a:off x="-635" y="0"/>
            <a:ext cx="9149080" cy="606425"/>
          </a:xfrm>
          <a:prstGeom prst="rect">
            <a:avLst/>
          </a:prstGeom>
        </p:spPr>
      </p:pic>
      <p:pic>
        <p:nvPicPr>
          <p:cNvPr id="29" name="图片 2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pic>
        <p:nvPicPr>
          <p:cNvPr id="4" name="图片 3">
            <a:extLst>
              <a:ext uri="{FF2B5EF4-FFF2-40B4-BE49-F238E27FC236}">
                <a16:creationId xmlns:a16="http://schemas.microsoft.com/office/drawing/2014/main" id="{040192B9-C347-4DF7-B264-F02C0C2E166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 y="951570"/>
            <a:ext cx="9144000" cy="3783724"/>
          </a:xfrm>
          <a:prstGeom prst="rect">
            <a:avLst/>
          </a:prstGeom>
        </p:spPr>
      </p:pic>
      <p:sp>
        <p:nvSpPr>
          <p:cNvPr id="5" name="矩形 4">
            <a:extLst>
              <a:ext uri="{FF2B5EF4-FFF2-40B4-BE49-F238E27FC236}">
                <a16:creationId xmlns:a16="http://schemas.microsoft.com/office/drawing/2014/main" id="{1F3598EF-736F-4D81-A868-6093433B5BC8}"/>
              </a:ext>
            </a:extLst>
          </p:cNvPr>
          <p:cNvSpPr/>
          <p:nvPr/>
        </p:nvSpPr>
        <p:spPr>
          <a:xfrm>
            <a:off x="1940" y="668161"/>
            <a:ext cx="1826141" cy="584775"/>
          </a:xfrm>
          <a:prstGeom prst="rect">
            <a:avLst/>
          </a:prstGeom>
          <a:noFill/>
        </p:spPr>
        <p:txBody>
          <a:bodyPr wrap="none" lIns="91440" tIns="45720" rIns="91440" bIns="45720">
            <a:spAutoFit/>
          </a:bodyPr>
          <a:lstStyle/>
          <a:p>
            <a:pPr algn="ctr"/>
            <a:r>
              <a:rPr lang="zh-CN" altLang="en-US" sz="3200" b="1" cap="none" spc="0" dirty="0">
                <a:ln w="22225">
                  <a:solidFill>
                    <a:schemeClr val="accent2"/>
                  </a:solidFill>
                  <a:prstDash val="solid"/>
                </a:ln>
                <a:solidFill>
                  <a:schemeClr val="accent2">
                    <a:lumMod val="40000"/>
                    <a:lumOff val="60000"/>
                  </a:schemeClr>
                </a:solidFill>
                <a:effectLst/>
              </a:rPr>
              <a:t>基本功能</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p:cNvPicPr>
            <a:picLocks noChangeAspect="1"/>
          </p:cNvPicPr>
          <p:nvPr/>
        </p:nvPicPr>
        <p:blipFill>
          <a:blip r:embed="rId4"/>
          <a:stretch>
            <a:fillRect/>
          </a:stretch>
        </p:blipFill>
        <p:spPr>
          <a:xfrm>
            <a:off x="-635" y="0"/>
            <a:ext cx="9149080" cy="606425"/>
          </a:xfrm>
          <a:prstGeom prst="rect">
            <a:avLst/>
          </a:prstGeom>
        </p:spPr>
      </p:pic>
      <p:pic>
        <p:nvPicPr>
          <p:cNvPr id="51" name="图片 5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pic>
        <p:nvPicPr>
          <p:cNvPr id="17" name="图片 16">
            <a:extLst>
              <a:ext uri="{FF2B5EF4-FFF2-40B4-BE49-F238E27FC236}">
                <a16:creationId xmlns:a16="http://schemas.microsoft.com/office/drawing/2014/main" id="{82E16CA5-BC23-459E-957B-C0E816090B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879562"/>
            <a:ext cx="9144000" cy="3842615"/>
          </a:xfrm>
          <a:prstGeom prst="rect">
            <a:avLst/>
          </a:prstGeom>
        </p:spPr>
      </p:pic>
      <p:sp>
        <p:nvSpPr>
          <p:cNvPr id="19" name="矩形 18">
            <a:extLst>
              <a:ext uri="{FF2B5EF4-FFF2-40B4-BE49-F238E27FC236}">
                <a16:creationId xmlns:a16="http://schemas.microsoft.com/office/drawing/2014/main" id="{A132FE1E-217C-4504-81AD-6519F7A1B8DB}"/>
              </a:ext>
            </a:extLst>
          </p:cNvPr>
          <p:cNvSpPr/>
          <p:nvPr/>
        </p:nvSpPr>
        <p:spPr>
          <a:xfrm>
            <a:off x="1940" y="668161"/>
            <a:ext cx="2013776" cy="584775"/>
          </a:xfrm>
          <a:prstGeom prst="rect">
            <a:avLst/>
          </a:prstGeom>
          <a:noFill/>
        </p:spPr>
        <p:txBody>
          <a:bodyPr wrap="square" lIns="91440" tIns="45720" rIns="91440" bIns="45720">
            <a:spAutoFit/>
          </a:bodyPr>
          <a:lstStyle/>
          <a:p>
            <a:r>
              <a:rPr lang="zh-CN" altLang="en-US" sz="3200" b="1" dirty="0">
                <a:ln w="22225">
                  <a:solidFill>
                    <a:schemeClr val="accent2"/>
                  </a:solidFill>
                  <a:prstDash val="solid"/>
                </a:ln>
                <a:solidFill>
                  <a:schemeClr val="accent2">
                    <a:lumMod val="40000"/>
                    <a:lumOff val="60000"/>
                  </a:schemeClr>
                </a:solidFill>
              </a:rPr>
              <a:t>温度报警</a:t>
            </a:r>
            <a:endParaRPr lang="zh-CN" altLang="en-US" sz="32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980502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966202" y="0"/>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1743710" y="1809115"/>
            <a:ext cx="5690870" cy="1554480"/>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9" name="TextBox 48"/>
          <p:cNvSpPr txBox="1"/>
          <p:nvPr/>
        </p:nvSpPr>
        <p:spPr>
          <a:xfrm>
            <a:off x="2124710" y="2051050"/>
            <a:ext cx="4893310" cy="830580"/>
          </a:xfrm>
          <a:prstGeom prst="rect">
            <a:avLst/>
          </a:prstGeom>
          <a:noFill/>
        </p:spPr>
        <p:txBody>
          <a:bodyPr wrap="square" lIns="0" tIns="0" rIns="0" bIns="0" rtlCol="0">
            <a:spAutoFit/>
          </a:bodyPr>
          <a:lstStyle/>
          <a:p>
            <a:pPr algn="ctr"/>
            <a:r>
              <a:rPr lang="zh-CN" altLang="en-US" sz="5400" b="1" dirty="0">
                <a:solidFill>
                  <a:schemeClr val="bg1"/>
                </a:solidFill>
                <a:cs typeface="+mn-ea"/>
                <a:sym typeface="+mn-lt"/>
              </a:rPr>
              <a:t>心得体会与收获</a:t>
            </a:r>
            <a:endParaRPr lang="en-GB" altLang="zh-CN" sz="5400" dirty="0">
              <a:solidFill>
                <a:schemeClr val="bg1"/>
              </a:solidFill>
              <a:cs typeface="+mn-ea"/>
              <a:sym typeface="+mn-lt"/>
            </a:endParaRPr>
          </a:p>
        </p:txBody>
      </p:sp>
      <p:sp>
        <p:nvSpPr>
          <p:cNvPr id="51" name="TextBox 48"/>
          <p:cNvSpPr txBox="1"/>
          <p:nvPr/>
        </p:nvSpPr>
        <p:spPr>
          <a:xfrm>
            <a:off x="3879502" y="137561"/>
            <a:ext cx="1484586"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06</a:t>
            </a:r>
            <a:endParaRPr lang="en-GB" altLang="zh-CN" sz="9600" dirty="0">
              <a:solidFill>
                <a:schemeClr val="bg1"/>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outVertical)">
                                      <p:cBhvr>
                                        <p:cTn id="12" dur="500"/>
                                        <p:tgtEl>
                                          <p:spTgt spid="8"/>
                                        </p:tgtEl>
                                      </p:cBhvr>
                                    </p:animEffect>
                                  </p:childTnLst>
                                </p:cTn>
                              </p:par>
                            </p:childTnLst>
                          </p:cTn>
                        </p:par>
                        <p:par>
                          <p:cTn id="13" fill="hold">
                            <p:stCondLst>
                              <p:cond delay="500"/>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51"/>
                                        </p:tgtEl>
                                        <p:attrNameLst>
                                          <p:attrName>style.visibility</p:attrName>
                                        </p:attrNameLst>
                                      </p:cBhvr>
                                      <p:to>
                                        <p:strVal val="visible"/>
                                      </p:to>
                                    </p:set>
                                    <p:animEffect transition="in" filter="wipe(left)">
                                      <p:cBhvr>
                                        <p:cTn id="16" dur="200"/>
                                        <p:tgtEl>
                                          <p:spTgt spid="51"/>
                                        </p:tgtEl>
                                      </p:cBhvr>
                                    </p:animEffect>
                                  </p:childTnLst>
                                </p:cTn>
                              </p:par>
                            </p:childTnLst>
                          </p:cTn>
                        </p:par>
                        <p:par>
                          <p:cTn id="17" fill="hold">
                            <p:stCondLst>
                              <p:cond delay="760"/>
                            </p:stCondLst>
                            <p:childTnLst>
                              <p:par>
                                <p:cTn id="18" presetID="22" presetClass="entr" presetSubtype="8" fill="hold" grpId="0" nodeType="afterEffect">
                                  <p:stCondLst>
                                    <p:cond delay="0"/>
                                  </p:stCondLst>
                                  <p:iterate type="lt">
                                    <p:tmPct val="30000"/>
                                  </p:iterate>
                                  <p:childTnLst>
                                    <p:set>
                                      <p:cBhvr>
                                        <p:cTn id="19" dur="1" fill="hold">
                                          <p:stCondLst>
                                            <p:cond delay="0"/>
                                          </p:stCondLst>
                                        </p:cTn>
                                        <p:tgtEl>
                                          <p:spTgt spid="49"/>
                                        </p:tgtEl>
                                        <p:attrNameLst>
                                          <p:attrName>style.visibility</p:attrName>
                                        </p:attrNameLst>
                                      </p:cBhvr>
                                      <p:to>
                                        <p:strVal val="visible"/>
                                      </p:to>
                                    </p:set>
                                    <p:animEffect transition="in" filter="wipe(left)">
                                      <p:cBhvr>
                                        <p:cTn id="20"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bldLvl="0" animBg="1"/>
      <p:bldP spid="49" grpId="0"/>
      <p:bldP spid="5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ight Arrow 1"/>
          <p:cNvSpPr/>
          <p:nvPr/>
        </p:nvSpPr>
        <p:spPr>
          <a:xfrm>
            <a:off x="700643" y="850346"/>
            <a:ext cx="8065294" cy="651185"/>
          </a:xfrm>
          <a:prstGeom prst="rightArrow">
            <a:avLst>
              <a:gd name="adj1" fmla="val 100000"/>
              <a:gd name="adj2" fmla="val 71429"/>
            </a:avLst>
          </a:prstGeom>
          <a:gradFill flip="none" rotWithShape="1">
            <a:gsLst>
              <a:gs pos="0">
                <a:schemeClr val="accent1"/>
              </a:gs>
              <a:gs pos="50000">
                <a:schemeClr val="accent2">
                  <a:alpha val="85000"/>
                </a:schemeClr>
              </a:gs>
              <a:gs pos="100000">
                <a:schemeClr val="accent3">
                  <a:alpha val="78000"/>
                </a:schemeClr>
              </a:gs>
            </a:gsLst>
            <a:lin ang="0" scaled="1"/>
            <a:tileRect/>
          </a:gradFill>
          <a:ln>
            <a:solidFill>
              <a:schemeClr val="bg1"/>
            </a:solidFill>
          </a:ln>
        </p:spPr>
        <p:txBody>
          <a:bodyPr wrap="none" tIns="180000" rtlCol="0" anchor="t">
            <a:noAutofit/>
          </a:bodyPr>
          <a:lstStyle/>
          <a:p>
            <a:pPr algn="ctr"/>
            <a:r>
              <a:rPr lang="zh-CN" altLang="en-US" sz="2400" b="1" dirty="0">
                <a:solidFill>
                  <a:schemeClr val="bg1"/>
                </a:solidFill>
                <a:cs typeface="+mn-ea"/>
                <a:sym typeface="+mn-lt"/>
              </a:rPr>
              <a:t>心得体会与收获</a:t>
            </a:r>
            <a:endParaRPr lang="en-US" sz="2400" b="1" dirty="0">
              <a:solidFill>
                <a:schemeClr val="bg1"/>
              </a:solidFill>
              <a:cs typeface="+mn-ea"/>
              <a:sym typeface="+mn-lt"/>
            </a:endParaRPr>
          </a:p>
        </p:txBody>
      </p:sp>
      <p:sp>
        <p:nvSpPr>
          <p:cNvPr id="6" name="矩形 5"/>
          <p:cNvSpPr/>
          <p:nvPr/>
        </p:nvSpPr>
        <p:spPr>
          <a:xfrm>
            <a:off x="3599892" y="1868085"/>
            <a:ext cx="1841594" cy="502151"/>
          </a:xfrm>
          <a:prstGeom prst="rect">
            <a:avLst/>
          </a:prstGeom>
          <a:noFill/>
          <a:ln>
            <a:noFill/>
          </a:ln>
        </p:spPr>
        <p:txBody>
          <a:bodyPr wrap="square" anchor="ctr">
            <a:noAutofit/>
          </a:bodyPr>
          <a:lstStyle/>
          <a:p>
            <a:pPr lvl="0" algn="ctr" fontAlgn="base">
              <a:spcBef>
                <a:spcPct val="0"/>
              </a:spcBef>
              <a:spcAft>
                <a:spcPct val="0"/>
              </a:spcAft>
              <a:tabLst>
                <a:tab pos="227965" algn="l"/>
              </a:tabLst>
              <a:defRPr/>
            </a:pPr>
            <a:r>
              <a:rPr lang="zh-CN" altLang="en-US" sz="1600" b="1" dirty="0">
                <a:cs typeface="+mn-ea"/>
                <a:sym typeface="+mn-lt"/>
              </a:rPr>
              <a:t>原理深入理解</a:t>
            </a:r>
          </a:p>
        </p:txBody>
      </p:sp>
      <p:sp>
        <p:nvSpPr>
          <p:cNvPr id="9" name="矩形 8"/>
          <p:cNvSpPr/>
          <p:nvPr/>
        </p:nvSpPr>
        <p:spPr>
          <a:xfrm>
            <a:off x="3632792" y="2616750"/>
            <a:ext cx="1841594" cy="502151"/>
          </a:xfrm>
          <a:prstGeom prst="rect">
            <a:avLst/>
          </a:prstGeom>
          <a:noFill/>
          <a:ln>
            <a:noFill/>
          </a:ln>
        </p:spPr>
        <p:txBody>
          <a:bodyPr wrap="square" anchor="ctr">
            <a:noAutofit/>
          </a:bodyPr>
          <a:lstStyle/>
          <a:p>
            <a:pPr lvl="0" algn="ctr" fontAlgn="base">
              <a:spcBef>
                <a:spcPct val="0"/>
              </a:spcBef>
              <a:spcAft>
                <a:spcPct val="0"/>
              </a:spcAft>
              <a:tabLst>
                <a:tab pos="227965" algn="l"/>
              </a:tabLst>
              <a:defRPr/>
            </a:pPr>
            <a:r>
              <a:rPr lang="zh-CN" altLang="en-US" sz="1600" b="1" dirty="0">
                <a:cs typeface="+mn-ea"/>
                <a:sym typeface="+mn-lt"/>
              </a:rPr>
              <a:t>编程应用能力</a:t>
            </a:r>
          </a:p>
        </p:txBody>
      </p:sp>
      <p:sp>
        <p:nvSpPr>
          <p:cNvPr id="12" name="矩形 11"/>
          <p:cNvSpPr/>
          <p:nvPr/>
        </p:nvSpPr>
        <p:spPr>
          <a:xfrm>
            <a:off x="3632173" y="3425105"/>
            <a:ext cx="1841594" cy="502151"/>
          </a:xfrm>
          <a:prstGeom prst="rect">
            <a:avLst/>
          </a:prstGeom>
          <a:noFill/>
          <a:ln>
            <a:noFill/>
          </a:ln>
        </p:spPr>
        <p:txBody>
          <a:bodyPr wrap="square" anchor="ctr">
            <a:noAutofit/>
          </a:bodyPr>
          <a:lstStyle/>
          <a:p>
            <a:pPr lvl="0" algn="ctr" fontAlgn="base">
              <a:spcBef>
                <a:spcPct val="0"/>
              </a:spcBef>
              <a:spcAft>
                <a:spcPct val="0"/>
              </a:spcAft>
              <a:tabLst>
                <a:tab pos="227965" algn="l"/>
              </a:tabLst>
              <a:defRPr/>
            </a:pPr>
            <a:r>
              <a:rPr lang="zh-CN" altLang="en-US" sz="1600" b="1" dirty="0">
                <a:cs typeface="+mn-ea"/>
                <a:sym typeface="+mn-lt"/>
              </a:rPr>
              <a:t>纠错学习能力</a:t>
            </a:r>
            <a:endParaRPr lang="en-US" altLang="zh-CN" sz="1600" b="1" dirty="0">
              <a:cs typeface="+mn-ea"/>
              <a:sym typeface="+mn-lt"/>
            </a:endParaRPr>
          </a:p>
        </p:txBody>
      </p:sp>
      <p:sp>
        <p:nvSpPr>
          <p:cNvPr id="15" name="矩形 14"/>
          <p:cNvSpPr/>
          <p:nvPr/>
        </p:nvSpPr>
        <p:spPr>
          <a:xfrm>
            <a:off x="3632824" y="4122970"/>
            <a:ext cx="1841594" cy="502151"/>
          </a:xfrm>
          <a:prstGeom prst="rect">
            <a:avLst/>
          </a:prstGeom>
          <a:noFill/>
          <a:ln>
            <a:noFill/>
          </a:ln>
        </p:spPr>
        <p:txBody>
          <a:bodyPr wrap="square" anchor="ctr">
            <a:noAutofit/>
          </a:bodyPr>
          <a:lstStyle/>
          <a:p>
            <a:pPr lvl="0" algn="ctr" fontAlgn="base">
              <a:spcBef>
                <a:spcPct val="0"/>
              </a:spcBef>
              <a:spcAft>
                <a:spcPct val="0"/>
              </a:spcAft>
              <a:tabLst>
                <a:tab pos="227965" algn="l"/>
              </a:tabLst>
              <a:defRPr/>
            </a:pPr>
            <a:r>
              <a:rPr lang="zh-CN" altLang="en-US" sz="1600" b="1" dirty="0">
                <a:cs typeface="+mn-ea"/>
                <a:sym typeface="+mn-lt"/>
              </a:rPr>
              <a:t>友好合作能力</a:t>
            </a:r>
            <a:endParaRPr lang="en-US" altLang="zh-CN" sz="1600" b="1" dirty="0">
              <a:cs typeface="+mn-ea"/>
              <a:sym typeface="+mn-lt"/>
            </a:endParaRPr>
          </a:p>
        </p:txBody>
      </p:sp>
      <p:pic>
        <p:nvPicPr>
          <p:cNvPr id="2" name="图片 1" descr="QQ图片20200108134915"/>
          <p:cNvPicPr>
            <a:picLocks noChangeAspect="1"/>
          </p:cNvPicPr>
          <p:nvPr/>
        </p:nvPicPr>
        <p:blipFill>
          <a:blip r:embed="rId2"/>
          <a:stretch>
            <a:fillRect/>
          </a:stretch>
        </p:blipFill>
        <p:spPr>
          <a:xfrm>
            <a:off x="-635" y="0"/>
            <a:ext cx="9149080" cy="606425"/>
          </a:xfrm>
          <a:prstGeom prst="rect">
            <a:avLst/>
          </a:prstGeom>
        </p:spPr>
      </p:pic>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1000"/>
                                        <p:tgtEl>
                                          <p:spTgt spid="12"/>
                                        </p:tgtEl>
                                      </p:cBhvr>
                                    </p:animEffect>
                                    <p:anim calcmode="lin" valueType="num">
                                      <p:cBhvr>
                                        <p:cTn id="21" dur="1000" fill="hold"/>
                                        <p:tgtEl>
                                          <p:spTgt spid="12"/>
                                        </p:tgtEl>
                                        <p:attrNameLst>
                                          <p:attrName>ppt_x</p:attrName>
                                        </p:attrNameLst>
                                      </p:cBhvr>
                                      <p:tavLst>
                                        <p:tav tm="0">
                                          <p:val>
                                            <p:strVal val="#ppt_x"/>
                                          </p:val>
                                        </p:tav>
                                        <p:tav tm="100000">
                                          <p:val>
                                            <p:strVal val="#ppt_x"/>
                                          </p:val>
                                        </p:tav>
                                      </p:tavLst>
                                    </p:anim>
                                    <p:anim calcmode="lin" valueType="num">
                                      <p:cBhvr>
                                        <p:cTn id="22" dur="1000" fill="hold"/>
                                        <p:tgtEl>
                                          <p:spTgt spid="12"/>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1000"/>
                                        <p:tgtEl>
                                          <p:spTgt spid="15"/>
                                        </p:tgtEl>
                                      </p:cBhvr>
                                    </p:animEffect>
                                    <p:anim calcmode="lin" valueType="num">
                                      <p:cBhvr>
                                        <p:cTn id="26" dur="1000" fill="hold"/>
                                        <p:tgtEl>
                                          <p:spTgt spid="15"/>
                                        </p:tgtEl>
                                        <p:attrNameLst>
                                          <p:attrName>ppt_x</p:attrName>
                                        </p:attrNameLst>
                                      </p:cBhvr>
                                      <p:tavLst>
                                        <p:tav tm="0">
                                          <p:val>
                                            <p:strVal val="#ppt_x"/>
                                          </p:val>
                                        </p:tav>
                                        <p:tav tm="100000">
                                          <p:val>
                                            <p:strVal val="#ppt_x"/>
                                          </p:val>
                                        </p:tav>
                                      </p:tavLst>
                                    </p:anim>
                                    <p:anim calcmode="lin" valueType="num">
                                      <p:cBhvr>
                                        <p:cTn id="27"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6" grpId="0"/>
      <p:bldP spid="9" grpId="0"/>
      <p:bldP spid="12" grpId="0"/>
      <p:bldP spid="1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403648" y="1455626"/>
            <a:ext cx="6336704" cy="2232248"/>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TextBox 26"/>
          <p:cNvSpPr txBox="1"/>
          <p:nvPr/>
        </p:nvSpPr>
        <p:spPr>
          <a:xfrm>
            <a:off x="2231601" y="2656205"/>
            <a:ext cx="4999568" cy="369332"/>
          </a:xfrm>
          <a:prstGeom prst="rect">
            <a:avLst/>
          </a:prstGeom>
          <a:noFill/>
        </p:spPr>
        <p:txBody>
          <a:bodyPr wrap="square" rtlCol="0">
            <a:spAutoFit/>
          </a:bodyPr>
          <a:lstStyle/>
          <a:p>
            <a:pPr lvl="0" algn="ctr"/>
            <a:r>
              <a:rPr lang="zh-CN" b="1" dirty="0">
                <a:solidFill>
                  <a:srgbClr val="FFFFFF"/>
                </a:solidFill>
                <a:cs typeface="+mn-ea"/>
                <a:sym typeface="+mn-lt"/>
              </a:rPr>
              <a:t>测控</a:t>
            </a:r>
            <a:r>
              <a:rPr lang="en-US" altLang="zh-CN" b="1" dirty="0">
                <a:solidFill>
                  <a:srgbClr val="FFFFFF"/>
                </a:solidFill>
                <a:cs typeface="+mn-ea"/>
                <a:sym typeface="+mn-lt"/>
              </a:rPr>
              <a:t>1701</a:t>
            </a:r>
            <a:r>
              <a:rPr lang="zh-CN" altLang="en-US" b="1" dirty="0">
                <a:solidFill>
                  <a:srgbClr val="FFFFFF"/>
                </a:solidFill>
                <a:cs typeface="+mn-ea"/>
                <a:sym typeface="+mn-lt"/>
              </a:rPr>
              <a:t>班 陈若愚 黄锟 赵占宇 皮峻银 王旭薇</a:t>
            </a:r>
          </a:p>
        </p:txBody>
      </p:sp>
      <p:sp>
        <p:nvSpPr>
          <p:cNvPr id="17" name="矩形 16"/>
          <p:cNvSpPr/>
          <p:nvPr/>
        </p:nvSpPr>
        <p:spPr>
          <a:xfrm>
            <a:off x="2740660" y="1993265"/>
            <a:ext cx="3981450" cy="645160"/>
          </a:xfrm>
          <a:prstGeom prst="rect">
            <a:avLst/>
          </a:prstGeom>
        </p:spPr>
        <p:txBody>
          <a:bodyPr wrap="square">
            <a:spAutoFit/>
          </a:bodyPr>
          <a:lstStyle/>
          <a:p>
            <a:pPr algn="ctr" fontAlgn="auto">
              <a:spcBef>
                <a:spcPts val="0"/>
              </a:spcBef>
              <a:spcAft>
                <a:spcPts val="0"/>
              </a:spcAft>
              <a:defRPr/>
            </a:pPr>
            <a:r>
              <a:rPr lang="zh-CN" altLang="en-US" sz="3600" b="1" spc="300" dirty="0">
                <a:solidFill>
                  <a:schemeClr val="bg1"/>
                </a:solidFill>
                <a:cs typeface="+mn-ea"/>
                <a:sym typeface="+mn-lt"/>
              </a:rPr>
              <a:t>请老师批评指正</a:t>
            </a:r>
          </a:p>
        </p:txBody>
      </p:sp>
      <p:sp>
        <p:nvSpPr>
          <p:cNvPr id="18" name="TextBox 27"/>
          <p:cNvSpPr txBox="1"/>
          <p:nvPr/>
        </p:nvSpPr>
        <p:spPr>
          <a:xfrm>
            <a:off x="3260491" y="3024753"/>
            <a:ext cx="2820003" cy="338554"/>
          </a:xfrm>
          <a:prstGeom prst="rect">
            <a:avLst/>
          </a:prstGeom>
          <a:noFill/>
        </p:spPr>
        <p:txBody>
          <a:bodyPr wrap="none" rtlCol="0">
            <a:spAutoFit/>
          </a:bodyPr>
          <a:lstStyle/>
          <a:p>
            <a:r>
              <a:rPr lang="zh-CN" altLang="en-US" sz="1600" dirty="0">
                <a:solidFill>
                  <a:schemeClr val="bg1"/>
                </a:solidFill>
                <a:cs typeface="+mn-ea"/>
                <a:sym typeface="+mn-lt"/>
              </a:rPr>
              <a:t>指导老师：宋爱娟、齐世清</a:t>
            </a:r>
            <a:r>
              <a:rPr lang="en-US" altLang="zh-CN" sz="1600" dirty="0">
                <a:solidFill>
                  <a:schemeClr val="bg1"/>
                </a:solidFill>
                <a:cs typeface="+mn-ea"/>
                <a:sym typeface="+mn-lt"/>
              </a:rPr>
              <a:t>   </a:t>
            </a:r>
            <a:endParaRPr lang="zh-CN" altLang="en-US" sz="1600" dirty="0">
              <a:solidFill>
                <a:schemeClr val="bg1"/>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1475656" y="267494"/>
            <a:ext cx="7668344" cy="4572508"/>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265" name="组合 264"/>
          <p:cNvGrpSpPr/>
          <p:nvPr/>
        </p:nvGrpSpPr>
        <p:grpSpPr>
          <a:xfrm>
            <a:off x="3487799" y="2499532"/>
            <a:ext cx="3326765" cy="468262"/>
            <a:chOff x="865854" y="3479286"/>
            <a:chExt cx="3326765" cy="468262"/>
          </a:xfrm>
        </p:grpSpPr>
        <p:sp>
          <p:nvSpPr>
            <p:cNvPr id="8" name="Diamond 284"/>
            <p:cNvSpPr/>
            <p:nvPr/>
          </p:nvSpPr>
          <p:spPr>
            <a:xfrm>
              <a:off x="865854" y="3479286"/>
              <a:ext cx="468262" cy="468262"/>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92500" lnSpcReduction="10000"/>
            </a:bodyPr>
            <a:lstStyle/>
            <a:p>
              <a:pPr algn="ctr"/>
              <a:r>
                <a:rPr lang="en-US" altLang="zh-CN" dirty="0">
                  <a:solidFill>
                    <a:schemeClr val="bg1"/>
                  </a:solidFill>
                  <a:cs typeface="+mn-ea"/>
                  <a:sym typeface="+mn-lt"/>
                </a:rPr>
                <a:t>04</a:t>
              </a:r>
            </a:p>
          </p:txBody>
        </p:sp>
        <p:sp>
          <p:nvSpPr>
            <p:cNvPr id="26" name="TextBox 302"/>
            <p:cNvSpPr txBox="1"/>
            <p:nvPr/>
          </p:nvSpPr>
          <p:spPr>
            <a:xfrm>
              <a:off x="1220819" y="3502146"/>
              <a:ext cx="2971800" cy="302895"/>
            </a:xfrm>
            <a:prstGeom prst="rect">
              <a:avLst/>
            </a:prstGeom>
            <a:noFill/>
          </p:spPr>
          <p:txBody>
            <a:bodyPr wrap="none" lIns="360000" tIns="0" rIns="0" bIns="0" anchor="b" anchorCtr="0">
              <a:normAutofit/>
            </a:bodyPr>
            <a:lstStyle/>
            <a:p>
              <a:r>
                <a:rPr lang="zh-CN" altLang="en-US" sz="1600" b="1" dirty="0">
                  <a:solidFill>
                    <a:schemeClr val="bg1"/>
                  </a:solidFill>
                  <a:cs typeface="+mn-ea"/>
                  <a:sym typeface="+mn-lt"/>
                </a:rPr>
                <a:t>硬件电路设计</a:t>
              </a:r>
            </a:p>
          </p:txBody>
        </p:sp>
      </p:grpSp>
      <p:grpSp>
        <p:nvGrpSpPr>
          <p:cNvPr id="264" name="组合 263"/>
          <p:cNvGrpSpPr/>
          <p:nvPr/>
        </p:nvGrpSpPr>
        <p:grpSpPr>
          <a:xfrm>
            <a:off x="3491878" y="1887674"/>
            <a:ext cx="3322320" cy="468262"/>
            <a:chOff x="869933" y="2820354"/>
            <a:chExt cx="3322320" cy="468262"/>
          </a:xfrm>
        </p:grpSpPr>
        <p:sp>
          <p:nvSpPr>
            <p:cNvPr id="10" name="Diamond 286"/>
            <p:cNvSpPr/>
            <p:nvPr/>
          </p:nvSpPr>
          <p:spPr>
            <a:xfrm>
              <a:off x="869933" y="2820354"/>
              <a:ext cx="468262" cy="468262"/>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92500" lnSpcReduction="10000"/>
            </a:bodyPr>
            <a:lstStyle/>
            <a:p>
              <a:pPr algn="ctr"/>
              <a:r>
                <a:rPr lang="en-US" altLang="zh-CN" dirty="0">
                  <a:solidFill>
                    <a:schemeClr val="bg1"/>
                  </a:solidFill>
                  <a:cs typeface="+mn-ea"/>
                  <a:sym typeface="+mn-lt"/>
                </a:rPr>
                <a:t>03</a:t>
              </a:r>
            </a:p>
          </p:txBody>
        </p:sp>
        <p:sp>
          <p:nvSpPr>
            <p:cNvPr id="24" name="TextBox 300"/>
            <p:cNvSpPr txBox="1"/>
            <p:nvPr/>
          </p:nvSpPr>
          <p:spPr>
            <a:xfrm>
              <a:off x="1220453" y="2843214"/>
              <a:ext cx="2971800" cy="319405"/>
            </a:xfrm>
            <a:prstGeom prst="rect">
              <a:avLst/>
            </a:prstGeom>
            <a:noFill/>
          </p:spPr>
          <p:txBody>
            <a:bodyPr wrap="none" lIns="360000" tIns="0" rIns="0" bIns="0" anchor="b" anchorCtr="0">
              <a:normAutofit/>
            </a:bodyPr>
            <a:lstStyle/>
            <a:p>
              <a:r>
                <a:rPr lang="zh-CN" altLang="en-US" sz="1600" b="1" dirty="0">
                  <a:solidFill>
                    <a:schemeClr val="bg1"/>
                  </a:solidFill>
                  <a:cs typeface="+mn-ea"/>
                  <a:sym typeface="+mn-lt"/>
                </a:rPr>
                <a:t>仿真测试</a:t>
              </a:r>
            </a:p>
          </p:txBody>
        </p:sp>
      </p:grpSp>
      <p:grpSp>
        <p:nvGrpSpPr>
          <p:cNvPr id="262" name="组合 261"/>
          <p:cNvGrpSpPr/>
          <p:nvPr/>
        </p:nvGrpSpPr>
        <p:grpSpPr>
          <a:xfrm>
            <a:off x="3491878" y="1275396"/>
            <a:ext cx="3322320" cy="468262"/>
            <a:chOff x="869933" y="1502490"/>
            <a:chExt cx="3322320" cy="468262"/>
          </a:xfrm>
        </p:grpSpPr>
        <p:sp>
          <p:nvSpPr>
            <p:cNvPr id="14" name="Diamond 290"/>
            <p:cNvSpPr/>
            <p:nvPr/>
          </p:nvSpPr>
          <p:spPr>
            <a:xfrm>
              <a:off x="869933" y="1502490"/>
              <a:ext cx="468262" cy="468262"/>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92500" lnSpcReduction="10000"/>
            </a:bodyPr>
            <a:lstStyle/>
            <a:p>
              <a:pPr algn="ctr"/>
              <a:r>
                <a:rPr lang="en-US" altLang="zh-CN" dirty="0">
                  <a:solidFill>
                    <a:schemeClr val="bg1"/>
                  </a:solidFill>
                  <a:cs typeface="+mn-ea"/>
                  <a:sym typeface="+mn-lt"/>
                </a:rPr>
                <a:t>02</a:t>
              </a:r>
            </a:p>
          </p:txBody>
        </p:sp>
        <p:sp>
          <p:nvSpPr>
            <p:cNvPr id="20" name="TextBox 296"/>
            <p:cNvSpPr txBox="1"/>
            <p:nvPr/>
          </p:nvSpPr>
          <p:spPr>
            <a:xfrm>
              <a:off x="1220453" y="1502490"/>
              <a:ext cx="2971800" cy="361950"/>
            </a:xfrm>
            <a:prstGeom prst="rect">
              <a:avLst/>
            </a:prstGeom>
            <a:noFill/>
          </p:spPr>
          <p:txBody>
            <a:bodyPr wrap="none" lIns="360000" tIns="0" rIns="0" bIns="0" anchor="b" anchorCtr="0">
              <a:normAutofit/>
            </a:bodyPr>
            <a:lstStyle/>
            <a:p>
              <a:r>
                <a:rPr lang="zh-CN" altLang="en-US" sz="1600" b="1" dirty="0">
                  <a:solidFill>
                    <a:schemeClr val="bg1"/>
                  </a:solidFill>
                  <a:cs typeface="+mn-ea"/>
                  <a:sym typeface="+mn-lt"/>
                </a:rPr>
                <a:t>原理与功能</a:t>
              </a:r>
              <a:endParaRPr lang="en-US" altLang="zh-CN" sz="1600" b="1" dirty="0">
                <a:solidFill>
                  <a:schemeClr val="bg1"/>
                </a:solidFill>
                <a:cs typeface="+mn-ea"/>
                <a:sym typeface="+mn-lt"/>
              </a:endParaRPr>
            </a:p>
          </p:txBody>
        </p:sp>
      </p:grpSp>
      <p:grpSp>
        <p:nvGrpSpPr>
          <p:cNvPr id="261" name="组合 260"/>
          <p:cNvGrpSpPr/>
          <p:nvPr/>
        </p:nvGrpSpPr>
        <p:grpSpPr>
          <a:xfrm>
            <a:off x="3491880" y="663328"/>
            <a:ext cx="3322320" cy="468262"/>
            <a:chOff x="869935" y="843558"/>
            <a:chExt cx="3322320" cy="468262"/>
          </a:xfrm>
        </p:grpSpPr>
        <p:sp>
          <p:nvSpPr>
            <p:cNvPr id="16" name="Diamond 292"/>
            <p:cNvSpPr/>
            <p:nvPr/>
          </p:nvSpPr>
          <p:spPr>
            <a:xfrm>
              <a:off x="869935" y="843558"/>
              <a:ext cx="468262" cy="468262"/>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92500" lnSpcReduction="10000"/>
            </a:bodyPr>
            <a:lstStyle/>
            <a:p>
              <a:pPr algn="ctr"/>
              <a:r>
                <a:rPr lang="en-US" altLang="zh-CN" dirty="0">
                  <a:solidFill>
                    <a:schemeClr val="bg1"/>
                  </a:solidFill>
                  <a:cs typeface="+mn-ea"/>
                  <a:sym typeface="+mn-lt"/>
                </a:rPr>
                <a:t>01</a:t>
              </a:r>
            </a:p>
          </p:txBody>
        </p:sp>
        <p:sp>
          <p:nvSpPr>
            <p:cNvPr id="18" name="TextBox 294"/>
            <p:cNvSpPr txBox="1"/>
            <p:nvPr/>
          </p:nvSpPr>
          <p:spPr>
            <a:xfrm>
              <a:off x="1220455" y="894993"/>
              <a:ext cx="2971800" cy="325120"/>
            </a:xfrm>
            <a:prstGeom prst="rect">
              <a:avLst/>
            </a:prstGeom>
            <a:noFill/>
          </p:spPr>
          <p:txBody>
            <a:bodyPr wrap="none" lIns="360000" tIns="0" rIns="0" bIns="0" anchor="b" anchorCtr="0">
              <a:normAutofit/>
            </a:bodyPr>
            <a:lstStyle/>
            <a:p>
              <a:r>
                <a:rPr lang="zh-CN" altLang="en-US" sz="1600" b="1" dirty="0">
                  <a:solidFill>
                    <a:schemeClr val="bg1"/>
                  </a:solidFill>
                  <a:cs typeface="+mn-ea"/>
                  <a:sym typeface="+mn-lt"/>
                </a:rPr>
                <a:t>总体方案设计</a:t>
              </a:r>
            </a:p>
          </p:txBody>
        </p:sp>
      </p:grpSp>
      <p:grpSp>
        <p:nvGrpSpPr>
          <p:cNvPr id="266" name="组合 265"/>
          <p:cNvGrpSpPr/>
          <p:nvPr/>
        </p:nvGrpSpPr>
        <p:grpSpPr>
          <a:xfrm>
            <a:off x="3487799" y="3111810"/>
            <a:ext cx="3326765" cy="468262"/>
            <a:chOff x="865854" y="4113327"/>
            <a:chExt cx="3326765" cy="468262"/>
          </a:xfrm>
        </p:grpSpPr>
        <p:sp>
          <p:nvSpPr>
            <p:cNvPr id="257" name="Diamond 284"/>
            <p:cNvSpPr/>
            <p:nvPr/>
          </p:nvSpPr>
          <p:spPr>
            <a:xfrm>
              <a:off x="865854" y="4113327"/>
              <a:ext cx="468262" cy="468262"/>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92500" lnSpcReduction="10000"/>
            </a:bodyPr>
            <a:lstStyle/>
            <a:p>
              <a:pPr algn="ctr"/>
              <a:r>
                <a:rPr lang="en-US" altLang="zh-CN" dirty="0">
                  <a:solidFill>
                    <a:schemeClr val="bg1"/>
                  </a:solidFill>
                  <a:cs typeface="+mn-ea"/>
                  <a:sym typeface="+mn-lt"/>
                </a:rPr>
                <a:t>05</a:t>
              </a:r>
            </a:p>
          </p:txBody>
        </p:sp>
        <p:sp>
          <p:nvSpPr>
            <p:cNvPr id="259" name="TextBox 302"/>
            <p:cNvSpPr txBox="1"/>
            <p:nvPr/>
          </p:nvSpPr>
          <p:spPr>
            <a:xfrm>
              <a:off x="1220819" y="4136187"/>
              <a:ext cx="2971800" cy="360045"/>
            </a:xfrm>
            <a:prstGeom prst="rect">
              <a:avLst/>
            </a:prstGeom>
            <a:noFill/>
          </p:spPr>
          <p:txBody>
            <a:bodyPr wrap="none" lIns="360000" tIns="0" rIns="0" bIns="0" anchor="b" anchorCtr="0">
              <a:normAutofit/>
            </a:bodyPr>
            <a:lstStyle/>
            <a:p>
              <a:r>
                <a:rPr lang="zh-CN" altLang="en-US" sz="1600" b="1" dirty="0">
                  <a:solidFill>
                    <a:schemeClr val="bg1"/>
                  </a:solidFill>
                  <a:cs typeface="+mn-ea"/>
                  <a:sym typeface="+mn-lt"/>
                </a:rPr>
                <a:t>软件设计</a:t>
              </a:r>
            </a:p>
          </p:txBody>
        </p:sp>
      </p:grpSp>
      <p:grpSp>
        <p:nvGrpSpPr>
          <p:cNvPr id="3" name="组合 2"/>
          <p:cNvGrpSpPr/>
          <p:nvPr/>
        </p:nvGrpSpPr>
        <p:grpSpPr>
          <a:xfrm>
            <a:off x="0" y="2019612"/>
            <a:ext cx="2987824" cy="1104275"/>
            <a:chOff x="0" y="2019612"/>
            <a:chExt cx="2987824" cy="1104275"/>
          </a:xfrm>
        </p:grpSpPr>
        <p:sp>
          <p:nvSpPr>
            <p:cNvPr id="2" name="矩形 1"/>
            <p:cNvSpPr/>
            <p:nvPr/>
          </p:nvSpPr>
          <p:spPr>
            <a:xfrm>
              <a:off x="0" y="2019612"/>
              <a:ext cx="2987824" cy="1104275"/>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Group 21"/>
            <p:cNvGrpSpPr/>
            <p:nvPr/>
          </p:nvGrpSpPr>
          <p:grpSpPr>
            <a:xfrm>
              <a:off x="971600" y="2229722"/>
              <a:ext cx="1057275" cy="754085"/>
              <a:chOff x="5069886" y="293530"/>
              <a:chExt cx="2052228" cy="1463723"/>
            </a:xfrm>
            <a:noFill/>
          </p:grpSpPr>
          <p:sp>
            <p:nvSpPr>
              <p:cNvPr id="28" name="TextBox 22"/>
              <p:cNvSpPr txBox="1"/>
              <p:nvPr/>
            </p:nvSpPr>
            <p:spPr>
              <a:xfrm>
                <a:off x="5069886" y="293530"/>
                <a:ext cx="2052228" cy="1120147"/>
              </a:xfrm>
              <a:prstGeom prst="rect">
                <a:avLst/>
              </a:prstGeom>
              <a:grpFill/>
            </p:spPr>
            <p:txBody>
              <a:bodyPr wrap="square">
                <a:normAutofit fontScale="77500" lnSpcReduction="20000"/>
              </a:bodyPr>
              <a:lstStyle/>
              <a:p>
                <a:pPr algn="ctr"/>
                <a:r>
                  <a:rPr lang="zh-CN" altLang="en-US" sz="4400" b="1" dirty="0">
                    <a:solidFill>
                      <a:schemeClr val="bg1"/>
                    </a:solidFill>
                    <a:cs typeface="+mn-ea"/>
                    <a:sym typeface="+mn-lt"/>
                  </a:rPr>
                  <a:t>目录</a:t>
                </a:r>
              </a:p>
            </p:txBody>
          </p:sp>
          <p:sp>
            <p:nvSpPr>
              <p:cNvPr id="29" name="TextBox 23"/>
              <p:cNvSpPr txBox="1"/>
              <p:nvPr/>
            </p:nvSpPr>
            <p:spPr>
              <a:xfrm>
                <a:off x="5069886" y="1309193"/>
                <a:ext cx="2052228" cy="448060"/>
              </a:xfrm>
              <a:prstGeom prst="rect">
                <a:avLst/>
              </a:prstGeom>
              <a:grpFill/>
            </p:spPr>
            <p:txBody>
              <a:bodyPr wrap="square">
                <a:normAutofit fontScale="77500" lnSpcReduction="20000"/>
              </a:bodyPr>
              <a:lstStyle/>
              <a:p>
                <a:pPr algn="ctr"/>
                <a:r>
                  <a:rPr lang="en-US" altLang="zh-CN" sz="1400" b="1">
                    <a:solidFill>
                      <a:schemeClr val="bg1"/>
                    </a:solidFill>
                    <a:cs typeface="+mn-ea"/>
                    <a:sym typeface="+mn-lt"/>
                  </a:rPr>
                  <a:t>CONTENT</a:t>
                </a:r>
              </a:p>
            </p:txBody>
          </p:sp>
        </p:grpSp>
      </p:grpSp>
      <p:grpSp>
        <p:nvGrpSpPr>
          <p:cNvPr id="27" name="组合 26">
            <a:extLst>
              <a:ext uri="{FF2B5EF4-FFF2-40B4-BE49-F238E27FC236}">
                <a16:creationId xmlns:a16="http://schemas.microsoft.com/office/drawing/2014/main" id="{A3C1F639-5EDE-4F9A-BF54-FBA6AAA11764}"/>
              </a:ext>
            </a:extLst>
          </p:cNvPr>
          <p:cNvGrpSpPr/>
          <p:nvPr/>
        </p:nvGrpSpPr>
        <p:grpSpPr>
          <a:xfrm>
            <a:off x="3487799" y="3759672"/>
            <a:ext cx="3326765" cy="468262"/>
            <a:chOff x="865854" y="4113327"/>
            <a:chExt cx="3326765" cy="468262"/>
          </a:xfrm>
        </p:grpSpPr>
        <p:sp>
          <p:nvSpPr>
            <p:cNvPr id="30" name="Diamond 284">
              <a:extLst>
                <a:ext uri="{FF2B5EF4-FFF2-40B4-BE49-F238E27FC236}">
                  <a16:creationId xmlns:a16="http://schemas.microsoft.com/office/drawing/2014/main" id="{60CF404D-F57D-4953-85EF-E8C88BA04115}"/>
                </a:ext>
              </a:extLst>
            </p:cNvPr>
            <p:cNvSpPr/>
            <p:nvPr/>
          </p:nvSpPr>
          <p:spPr>
            <a:xfrm>
              <a:off x="865854" y="4113327"/>
              <a:ext cx="468262" cy="468262"/>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92500" lnSpcReduction="10000"/>
            </a:bodyPr>
            <a:lstStyle/>
            <a:p>
              <a:pPr algn="ctr"/>
              <a:r>
                <a:rPr lang="en-US" altLang="zh-CN" dirty="0">
                  <a:solidFill>
                    <a:schemeClr val="bg1"/>
                  </a:solidFill>
                  <a:cs typeface="+mn-ea"/>
                  <a:sym typeface="+mn-lt"/>
                </a:rPr>
                <a:t>06</a:t>
              </a:r>
            </a:p>
          </p:txBody>
        </p:sp>
        <p:sp>
          <p:nvSpPr>
            <p:cNvPr id="31" name="TextBox 302">
              <a:extLst>
                <a:ext uri="{FF2B5EF4-FFF2-40B4-BE49-F238E27FC236}">
                  <a16:creationId xmlns:a16="http://schemas.microsoft.com/office/drawing/2014/main" id="{FCDB4AF2-6BFB-4408-A8EB-CB76FDCF107F}"/>
                </a:ext>
              </a:extLst>
            </p:cNvPr>
            <p:cNvSpPr txBox="1"/>
            <p:nvPr/>
          </p:nvSpPr>
          <p:spPr>
            <a:xfrm>
              <a:off x="1220819" y="4136187"/>
              <a:ext cx="2971800" cy="360045"/>
            </a:xfrm>
            <a:prstGeom prst="rect">
              <a:avLst/>
            </a:prstGeom>
            <a:noFill/>
          </p:spPr>
          <p:txBody>
            <a:bodyPr wrap="none" lIns="360000" tIns="0" rIns="0" bIns="0" anchor="b" anchorCtr="0">
              <a:normAutofit/>
            </a:bodyPr>
            <a:lstStyle/>
            <a:p>
              <a:r>
                <a:rPr lang="zh-CN" altLang="en-US" sz="1600" b="1" dirty="0">
                  <a:solidFill>
                    <a:schemeClr val="bg1"/>
                  </a:solidFill>
                  <a:cs typeface="+mn-ea"/>
                  <a:sym typeface="+mn-lt"/>
                </a:rPr>
                <a:t>心得体会与收获</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1+#ppt_w/2"/>
                                          </p:val>
                                        </p:tav>
                                        <p:tav tm="100000">
                                          <p:val>
                                            <p:strVal val="#ppt_x"/>
                                          </p:val>
                                        </p:tav>
                                      </p:tavLst>
                                    </p:anim>
                                    <p:anim calcmode="lin" valueType="num">
                                      <p:cBhvr additive="base">
                                        <p:cTn id="12" dur="500" fill="hold"/>
                                        <p:tgtEl>
                                          <p:spTgt spid="3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nodeType="afterEffect">
                                  <p:stCondLst>
                                    <p:cond delay="0"/>
                                  </p:stCondLst>
                                  <p:childTnLst>
                                    <p:set>
                                      <p:cBhvr>
                                        <p:cTn id="15" dur="1" fill="hold">
                                          <p:stCondLst>
                                            <p:cond delay="0"/>
                                          </p:stCondLst>
                                        </p:cTn>
                                        <p:tgtEl>
                                          <p:spTgt spid="261"/>
                                        </p:tgtEl>
                                        <p:attrNameLst>
                                          <p:attrName>style.visibility</p:attrName>
                                        </p:attrNameLst>
                                      </p:cBhvr>
                                      <p:to>
                                        <p:strVal val="visible"/>
                                      </p:to>
                                    </p:set>
                                    <p:anim calcmode="lin" valueType="num">
                                      <p:cBhvr additive="base">
                                        <p:cTn id="16" dur="500" fill="hold"/>
                                        <p:tgtEl>
                                          <p:spTgt spid="261"/>
                                        </p:tgtEl>
                                        <p:attrNameLst>
                                          <p:attrName>ppt_x</p:attrName>
                                        </p:attrNameLst>
                                      </p:cBhvr>
                                      <p:tavLst>
                                        <p:tav tm="0">
                                          <p:val>
                                            <p:strVal val="1+#ppt_w/2"/>
                                          </p:val>
                                        </p:tav>
                                        <p:tav tm="100000">
                                          <p:val>
                                            <p:strVal val="#ppt_x"/>
                                          </p:val>
                                        </p:tav>
                                      </p:tavLst>
                                    </p:anim>
                                    <p:anim calcmode="lin" valueType="num">
                                      <p:cBhvr additive="base">
                                        <p:cTn id="17" dur="500" fill="hold"/>
                                        <p:tgtEl>
                                          <p:spTgt spid="261"/>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 presetClass="entr" presetSubtype="2" fill="hold" nodeType="afterEffect">
                                  <p:stCondLst>
                                    <p:cond delay="0"/>
                                  </p:stCondLst>
                                  <p:childTnLst>
                                    <p:set>
                                      <p:cBhvr>
                                        <p:cTn id="20" dur="1" fill="hold">
                                          <p:stCondLst>
                                            <p:cond delay="0"/>
                                          </p:stCondLst>
                                        </p:cTn>
                                        <p:tgtEl>
                                          <p:spTgt spid="262"/>
                                        </p:tgtEl>
                                        <p:attrNameLst>
                                          <p:attrName>style.visibility</p:attrName>
                                        </p:attrNameLst>
                                      </p:cBhvr>
                                      <p:to>
                                        <p:strVal val="visible"/>
                                      </p:to>
                                    </p:set>
                                    <p:anim calcmode="lin" valueType="num">
                                      <p:cBhvr additive="base">
                                        <p:cTn id="21" dur="500" fill="hold"/>
                                        <p:tgtEl>
                                          <p:spTgt spid="262"/>
                                        </p:tgtEl>
                                        <p:attrNameLst>
                                          <p:attrName>ppt_x</p:attrName>
                                        </p:attrNameLst>
                                      </p:cBhvr>
                                      <p:tavLst>
                                        <p:tav tm="0">
                                          <p:val>
                                            <p:strVal val="1+#ppt_w/2"/>
                                          </p:val>
                                        </p:tav>
                                        <p:tav tm="100000">
                                          <p:val>
                                            <p:strVal val="#ppt_x"/>
                                          </p:val>
                                        </p:tav>
                                      </p:tavLst>
                                    </p:anim>
                                    <p:anim calcmode="lin" valueType="num">
                                      <p:cBhvr additive="base">
                                        <p:cTn id="22" dur="500" fill="hold"/>
                                        <p:tgtEl>
                                          <p:spTgt spid="262"/>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nodeType="afterEffect">
                                  <p:stCondLst>
                                    <p:cond delay="0"/>
                                  </p:stCondLst>
                                  <p:childTnLst>
                                    <p:set>
                                      <p:cBhvr>
                                        <p:cTn id="25" dur="1" fill="hold">
                                          <p:stCondLst>
                                            <p:cond delay="0"/>
                                          </p:stCondLst>
                                        </p:cTn>
                                        <p:tgtEl>
                                          <p:spTgt spid="264"/>
                                        </p:tgtEl>
                                        <p:attrNameLst>
                                          <p:attrName>style.visibility</p:attrName>
                                        </p:attrNameLst>
                                      </p:cBhvr>
                                      <p:to>
                                        <p:strVal val="visible"/>
                                      </p:to>
                                    </p:set>
                                    <p:anim calcmode="lin" valueType="num">
                                      <p:cBhvr additive="base">
                                        <p:cTn id="26" dur="500" fill="hold"/>
                                        <p:tgtEl>
                                          <p:spTgt spid="264"/>
                                        </p:tgtEl>
                                        <p:attrNameLst>
                                          <p:attrName>ppt_x</p:attrName>
                                        </p:attrNameLst>
                                      </p:cBhvr>
                                      <p:tavLst>
                                        <p:tav tm="0">
                                          <p:val>
                                            <p:strVal val="1+#ppt_w/2"/>
                                          </p:val>
                                        </p:tav>
                                        <p:tav tm="100000">
                                          <p:val>
                                            <p:strVal val="#ppt_x"/>
                                          </p:val>
                                        </p:tav>
                                      </p:tavLst>
                                    </p:anim>
                                    <p:anim calcmode="lin" valueType="num">
                                      <p:cBhvr additive="base">
                                        <p:cTn id="27" dur="500" fill="hold"/>
                                        <p:tgtEl>
                                          <p:spTgt spid="264"/>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 presetClass="entr" presetSubtype="2" fill="hold" nodeType="afterEffect">
                                  <p:stCondLst>
                                    <p:cond delay="0"/>
                                  </p:stCondLst>
                                  <p:childTnLst>
                                    <p:set>
                                      <p:cBhvr>
                                        <p:cTn id="30" dur="1" fill="hold">
                                          <p:stCondLst>
                                            <p:cond delay="0"/>
                                          </p:stCondLst>
                                        </p:cTn>
                                        <p:tgtEl>
                                          <p:spTgt spid="265"/>
                                        </p:tgtEl>
                                        <p:attrNameLst>
                                          <p:attrName>style.visibility</p:attrName>
                                        </p:attrNameLst>
                                      </p:cBhvr>
                                      <p:to>
                                        <p:strVal val="visible"/>
                                      </p:to>
                                    </p:set>
                                    <p:anim calcmode="lin" valueType="num">
                                      <p:cBhvr additive="base">
                                        <p:cTn id="31" dur="500" fill="hold"/>
                                        <p:tgtEl>
                                          <p:spTgt spid="265"/>
                                        </p:tgtEl>
                                        <p:attrNameLst>
                                          <p:attrName>ppt_x</p:attrName>
                                        </p:attrNameLst>
                                      </p:cBhvr>
                                      <p:tavLst>
                                        <p:tav tm="0">
                                          <p:val>
                                            <p:strVal val="1+#ppt_w/2"/>
                                          </p:val>
                                        </p:tav>
                                        <p:tav tm="100000">
                                          <p:val>
                                            <p:strVal val="#ppt_x"/>
                                          </p:val>
                                        </p:tav>
                                      </p:tavLst>
                                    </p:anim>
                                    <p:anim calcmode="lin" valueType="num">
                                      <p:cBhvr additive="base">
                                        <p:cTn id="32" dur="500" fill="hold"/>
                                        <p:tgtEl>
                                          <p:spTgt spid="265"/>
                                        </p:tgtEl>
                                        <p:attrNameLst>
                                          <p:attrName>ppt_y</p:attrName>
                                        </p:attrNameLst>
                                      </p:cBhvr>
                                      <p:tavLst>
                                        <p:tav tm="0">
                                          <p:val>
                                            <p:strVal val="#ppt_y"/>
                                          </p:val>
                                        </p:tav>
                                        <p:tav tm="100000">
                                          <p:val>
                                            <p:strVal val="#ppt_y"/>
                                          </p:val>
                                        </p:tav>
                                      </p:tavLst>
                                    </p:anim>
                                  </p:childTnLst>
                                </p:cTn>
                              </p:par>
                            </p:childTnLst>
                          </p:cTn>
                        </p:par>
                        <p:par>
                          <p:cTn id="33" fill="hold">
                            <p:stCondLst>
                              <p:cond delay="2500"/>
                            </p:stCondLst>
                            <p:childTnLst>
                              <p:par>
                                <p:cTn id="34" presetID="2" presetClass="entr" presetSubtype="2" fill="hold" nodeType="afterEffect">
                                  <p:stCondLst>
                                    <p:cond delay="0"/>
                                  </p:stCondLst>
                                  <p:childTnLst>
                                    <p:set>
                                      <p:cBhvr>
                                        <p:cTn id="35" dur="1" fill="hold">
                                          <p:stCondLst>
                                            <p:cond delay="0"/>
                                          </p:stCondLst>
                                        </p:cTn>
                                        <p:tgtEl>
                                          <p:spTgt spid="266"/>
                                        </p:tgtEl>
                                        <p:attrNameLst>
                                          <p:attrName>style.visibility</p:attrName>
                                        </p:attrNameLst>
                                      </p:cBhvr>
                                      <p:to>
                                        <p:strVal val="visible"/>
                                      </p:to>
                                    </p:set>
                                    <p:anim calcmode="lin" valueType="num">
                                      <p:cBhvr additive="base">
                                        <p:cTn id="36" dur="500" fill="hold"/>
                                        <p:tgtEl>
                                          <p:spTgt spid="266"/>
                                        </p:tgtEl>
                                        <p:attrNameLst>
                                          <p:attrName>ppt_x</p:attrName>
                                        </p:attrNameLst>
                                      </p:cBhvr>
                                      <p:tavLst>
                                        <p:tav tm="0">
                                          <p:val>
                                            <p:strVal val="1+#ppt_w/2"/>
                                          </p:val>
                                        </p:tav>
                                        <p:tav tm="100000">
                                          <p:val>
                                            <p:strVal val="#ppt_x"/>
                                          </p:val>
                                        </p:tav>
                                      </p:tavLst>
                                    </p:anim>
                                    <p:anim calcmode="lin" valueType="num">
                                      <p:cBhvr additive="base">
                                        <p:cTn id="37" dur="500" fill="hold"/>
                                        <p:tgtEl>
                                          <p:spTgt spid="266"/>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2" presetClass="entr" presetSubtype="2" fill="hold" nodeType="afterEffect">
                                  <p:stCondLst>
                                    <p:cond delay="0"/>
                                  </p:stCondLst>
                                  <p:childTnLst>
                                    <p:set>
                                      <p:cBhvr>
                                        <p:cTn id="40" dur="1" fill="hold">
                                          <p:stCondLst>
                                            <p:cond delay="0"/>
                                          </p:stCondLst>
                                        </p:cTn>
                                        <p:tgtEl>
                                          <p:spTgt spid="27"/>
                                        </p:tgtEl>
                                        <p:attrNameLst>
                                          <p:attrName>style.visibility</p:attrName>
                                        </p:attrNameLst>
                                      </p:cBhvr>
                                      <p:to>
                                        <p:strVal val="visible"/>
                                      </p:to>
                                    </p:set>
                                    <p:anim calcmode="lin" valueType="num">
                                      <p:cBhvr additive="base">
                                        <p:cTn id="41" dur="500" fill="hold"/>
                                        <p:tgtEl>
                                          <p:spTgt spid="27"/>
                                        </p:tgtEl>
                                        <p:attrNameLst>
                                          <p:attrName>ppt_x</p:attrName>
                                        </p:attrNameLst>
                                      </p:cBhvr>
                                      <p:tavLst>
                                        <p:tav tm="0">
                                          <p:val>
                                            <p:strVal val="1+#ppt_w/2"/>
                                          </p:val>
                                        </p:tav>
                                        <p:tav tm="100000">
                                          <p:val>
                                            <p:strVal val="#ppt_x"/>
                                          </p:val>
                                        </p:tav>
                                      </p:tavLst>
                                    </p:anim>
                                    <p:anim calcmode="lin" valueType="num">
                                      <p:cBhvr additive="base">
                                        <p:cTn id="42"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966202" y="0"/>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矩形 11"/>
          <p:cNvSpPr/>
          <p:nvPr/>
        </p:nvSpPr>
        <p:spPr>
          <a:xfrm>
            <a:off x="2018030" y="1809115"/>
            <a:ext cx="5173980" cy="1554480"/>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TextBox 48"/>
          <p:cNvSpPr txBox="1"/>
          <p:nvPr/>
        </p:nvSpPr>
        <p:spPr>
          <a:xfrm>
            <a:off x="2505710" y="2086610"/>
            <a:ext cx="4142740" cy="830580"/>
          </a:xfrm>
          <a:prstGeom prst="rect">
            <a:avLst/>
          </a:prstGeom>
          <a:noFill/>
        </p:spPr>
        <p:txBody>
          <a:bodyPr wrap="square" lIns="0" tIns="0" rIns="0" bIns="0" rtlCol="0">
            <a:spAutoFit/>
          </a:bodyPr>
          <a:lstStyle/>
          <a:p>
            <a:pPr algn="ctr"/>
            <a:r>
              <a:rPr lang="zh-CN" altLang="en-US" sz="5400" b="1" dirty="0">
                <a:solidFill>
                  <a:schemeClr val="bg1"/>
                </a:solidFill>
                <a:cs typeface="+mn-ea"/>
                <a:sym typeface="+mn-lt"/>
              </a:rPr>
              <a:t>总体方案设计</a:t>
            </a:r>
            <a:endParaRPr lang="en-GB" altLang="zh-CN" sz="5400" dirty="0">
              <a:solidFill>
                <a:schemeClr val="bg1"/>
              </a:solidFill>
              <a:cs typeface="+mn-ea"/>
              <a:sym typeface="+mn-lt"/>
            </a:endParaRPr>
          </a:p>
        </p:txBody>
      </p:sp>
      <p:sp>
        <p:nvSpPr>
          <p:cNvPr id="64" name="TextBox 48"/>
          <p:cNvSpPr txBox="1"/>
          <p:nvPr/>
        </p:nvSpPr>
        <p:spPr>
          <a:xfrm>
            <a:off x="3854898" y="155367"/>
            <a:ext cx="1484586"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01</a:t>
            </a:r>
            <a:endParaRPr lang="en-GB" altLang="zh-CN" sz="9600" dirty="0">
              <a:solidFill>
                <a:schemeClr val="bg1"/>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out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arn(outVertical)">
                                      <p:cBhvr>
                                        <p:cTn id="12" dur="500"/>
                                        <p:tgtEl>
                                          <p:spTgt spid="12"/>
                                        </p:tgtEl>
                                      </p:cBhvr>
                                    </p:animEffect>
                                  </p:childTnLst>
                                </p:cTn>
                              </p:par>
                            </p:childTnLst>
                          </p:cTn>
                        </p:par>
                        <p:par>
                          <p:cTn id="13" fill="hold">
                            <p:stCondLst>
                              <p:cond delay="500"/>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64"/>
                                        </p:tgtEl>
                                        <p:attrNameLst>
                                          <p:attrName>style.visibility</p:attrName>
                                        </p:attrNameLst>
                                      </p:cBhvr>
                                      <p:to>
                                        <p:strVal val="visible"/>
                                      </p:to>
                                    </p:set>
                                    <p:animEffect transition="in" filter="wipe(left)">
                                      <p:cBhvr>
                                        <p:cTn id="16" dur="200"/>
                                        <p:tgtEl>
                                          <p:spTgt spid="64"/>
                                        </p:tgtEl>
                                      </p:cBhvr>
                                    </p:animEffect>
                                  </p:childTnLst>
                                </p:cTn>
                              </p:par>
                            </p:childTnLst>
                          </p:cTn>
                        </p:par>
                        <p:par>
                          <p:cTn id="17" fill="hold">
                            <p:stCondLst>
                              <p:cond delay="759"/>
                            </p:stCondLst>
                            <p:childTnLst>
                              <p:par>
                                <p:cTn id="18" presetID="22" presetClass="entr" presetSubtype="8" fill="hold" grpId="0" nodeType="afterEffect">
                                  <p:stCondLst>
                                    <p:cond delay="0"/>
                                  </p:stCondLst>
                                  <p:iterate type="lt">
                                    <p:tmPct val="30000"/>
                                  </p:iterate>
                                  <p:childTnLst>
                                    <p:set>
                                      <p:cBhvr>
                                        <p:cTn id="19" dur="1" fill="hold">
                                          <p:stCondLst>
                                            <p:cond delay="0"/>
                                          </p:stCondLst>
                                        </p:cTn>
                                        <p:tgtEl>
                                          <p:spTgt spid="7"/>
                                        </p:tgtEl>
                                        <p:attrNameLst>
                                          <p:attrName>style.visibility</p:attrName>
                                        </p:attrNameLst>
                                      </p:cBhvr>
                                      <p:to>
                                        <p:strVal val="visible"/>
                                      </p:to>
                                    </p:set>
                                    <p:animEffect transition="in" filter="wipe(left)">
                                      <p:cBhvr>
                                        <p:cTn id="20" dur="2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bldLvl="0" animBg="1"/>
      <p:bldP spid="7" grpId="0"/>
      <p:bldP spid="6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bwMode="auto">
          <a:xfrm>
            <a:off x="-635" y="1302609"/>
            <a:ext cx="9149080" cy="2538282"/>
          </a:xfrm>
          <a:prstGeom prst="rect">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7" name="组合 6"/>
          <p:cNvGrpSpPr/>
          <p:nvPr/>
        </p:nvGrpSpPr>
        <p:grpSpPr>
          <a:xfrm>
            <a:off x="802005" y="2124710"/>
            <a:ext cx="3947795" cy="1492250"/>
            <a:chOff x="634487" y="2586440"/>
            <a:chExt cx="5155353" cy="2183849"/>
          </a:xfrm>
        </p:grpSpPr>
        <p:grpSp>
          <p:nvGrpSpPr>
            <p:cNvPr id="8" name="组合 7"/>
            <p:cNvGrpSpPr/>
            <p:nvPr/>
          </p:nvGrpSpPr>
          <p:grpSpPr>
            <a:xfrm>
              <a:off x="634487" y="2586440"/>
              <a:ext cx="5144347" cy="430107"/>
              <a:chOff x="634487" y="2586440"/>
              <a:chExt cx="5144347" cy="430107"/>
            </a:xfrm>
          </p:grpSpPr>
          <p:grpSp>
            <p:nvGrpSpPr>
              <p:cNvPr id="23" name="组合 22"/>
              <p:cNvGrpSpPr/>
              <p:nvPr/>
            </p:nvGrpSpPr>
            <p:grpSpPr>
              <a:xfrm>
                <a:off x="634487" y="2617080"/>
                <a:ext cx="399214" cy="399214"/>
                <a:chOff x="634487" y="2617080"/>
                <a:chExt cx="399214" cy="399214"/>
              </a:xfrm>
            </p:grpSpPr>
            <p:sp>
              <p:nvSpPr>
                <p:cNvPr id="27" name="任意多边形: 形状 26"/>
                <p:cNvSpPr/>
                <p:nvPr/>
              </p:nvSpPr>
              <p:spPr>
                <a:xfrm>
                  <a:off x="634487" y="2617080"/>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28" name="任意多边形: 形状 27"/>
                <p:cNvSpPr/>
                <p:nvPr/>
              </p:nvSpPr>
              <p:spPr>
                <a:xfrm>
                  <a:off x="756465" y="2735261"/>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grpSp>
          <p:sp>
            <p:nvSpPr>
              <p:cNvPr id="25" name="矩形 24"/>
              <p:cNvSpPr/>
              <p:nvPr/>
            </p:nvSpPr>
            <p:spPr>
              <a:xfrm>
                <a:off x="1034114" y="2586440"/>
                <a:ext cx="4744720" cy="430107"/>
              </a:xfrm>
              <a:prstGeom prst="rect">
                <a:avLst/>
              </a:prstGeom>
            </p:spPr>
            <p:txBody>
              <a:bodyPr wrap="none" lIns="144000" tIns="0" rIns="144000" bIns="0" anchor="ctr">
                <a:normAutofit/>
              </a:bodyPr>
              <a:lstStyle/>
              <a:p>
                <a:r>
                  <a:rPr lang="zh-CN" altLang="en-US" sz="1400" b="1" dirty="0">
                    <a:solidFill>
                      <a:schemeClr val="bg1"/>
                    </a:solidFill>
                    <a:cs typeface="+mn-ea"/>
                    <a:sym typeface="+mn-lt"/>
                  </a:rPr>
                  <a:t>设计编程：设计电路，编写代码</a:t>
                </a:r>
              </a:p>
            </p:txBody>
          </p:sp>
        </p:grpSp>
        <p:grpSp>
          <p:nvGrpSpPr>
            <p:cNvPr id="9" name="组合 8"/>
            <p:cNvGrpSpPr/>
            <p:nvPr/>
          </p:nvGrpSpPr>
          <p:grpSpPr>
            <a:xfrm>
              <a:off x="634487" y="3478551"/>
              <a:ext cx="5155353" cy="478367"/>
              <a:chOff x="634487" y="3478551"/>
              <a:chExt cx="5155353" cy="478367"/>
            </a:xfrm>
          </p:grpSpPr>
          <p:sp>
            <p:nvSpPr>
              <p:cNvPr id="21" name="任意多边形: 形状 20"/>
              <p:cNvSpPr/>
              <p:nvPr/>
            </p:nvSpPr>
            <p:spPr>
              <a:xfrm>
                <a:off x="634487" y="3557037"/>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19" name="矩形 18"/>
              <p:cNvSpPr/>
              <p:nvPr/>
            </p:nvSpPr>
            <p:spPr>
              <a:xfrm>
                <a:off x="1045120" y="3478551"/>
                <a:ext cx="4744720" cy="478367"/>
              </a:xfrm>
              <a:prstGeom prst="rect">
                <a:avLst/>
              </a:prstGeom>
            </p:spPr>
            <p:txBody>
              <a:bodyPr wrap="none" lIns="144000" tIns="0" rIns="144000" bIns="0" anchor="ctr">
                <a:normAutofit/>
              </a:bodyPr>
              <a:lstStyle/>
              <a:p>
                <a:r>
                  <a:rPr lang="zh-CN" altLang="en-US" sz="1400" b="1" dirty="0">
                    <a:solidFill>
                      <a:schemeClr val="bg1"/>
                    </a:solidFill>
                    <a:cs typeface="+mn-ea"/>
                    <a:sym typeface="+mn-lt"/>
                  </a:rPr>
                  <a:t>功能调试：基于显示的功能与理想的差距进行程序的改善</a:t>
                </a:r>
              </a:p>
            </p:txBody>
          </p:sp>
        </p:grpSp>
        <p:grpSp>
          <p:nvGrpSpPr>
            <p:cNvPr id="10" name="组合 9"/>
            <p:cNvGrpSpPr/>
            <p:nvPr/>
          </p:nvGrpSpPr>
          <p:grpSpPr>
            <a:xfrm>
              <a:off x="634487" y="4370662"/>
              <a:ext cx="5144347" cy="399627"/>
              <a:chOff x="634487" y="4370662"/>
              <a:chExt cx="5144347" cy="399627"/>
            </a:xfrm>
          </p:grpSpPr>
          <p:grpSp>
            <p:nvGrpSpPr>
              <p:cNvPr id="11" name="组合 10"/>
              <p:cNvGrpSpPr/>
              <p:nvPr/>
            </p:nvGrpSpPr>
            <p:grpSpPr>
              <a:xfrm>
                <a:off x="634487" y="4370662"/>
                <a:ext cx="399214" cy="399214"/>
                <a:chOff x="634487" y="4370662"/>
                <a:chExt cx="399214" cy="399214"/>
              </a:xfrm>
            </p:grpSpPr>
            <p:sp>
              <p:nvSpPr>
                <p:cNvPr id="15" name="任意多边形: 形状 14"/>
                <p:cNvSpPr/>
                <p:nvPr/>
              </p:nvSpPr>
              <p:spPr>
                <a:xfrm>
                  <a:off x="634487" y="4370662"/>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16" name="任意多边形: 形状 15"/>
                <p:cNvSpPr/>
                <p:nvPr/>
              </p:nvSpPr>
              <p:spPr>
                <a:xfrm>
                  <a:off x="756465" y="4488843"/>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3"/>
                </a:solidFill>
                <a:ln w="12700" cap="flat">
                  <a:noFill/>
                  <a:miter lim="400000"/>
                </a:ln>
                <a:effectLst/>
              </p:spPr>
              <p:txBody>
                <a:bodyPr anchor="ctr"/>
                <a:lstStyle/>
                <a:p>
                  <a:pPr algn="ctr"/>
                  <a:endParaRPr>
                    <a:cs typeface="+mn-ea"/>
                    <a:sym typeface="+mn-lt"/>
                  </a:endParaRPr>
                </a:p>
              </p:txBody>
            </p:sp>
          </p:grpSp>
          <p:sp>
            <p:nvSpPr>
              <p:cNvPr id="13" name="矩形 12"/>
              <p:cNvSpPr/>
              <p:nvPr/>
            </p:nvSpPr>
            <p:spPr>
              <a:xfrm>
                <a:off x="1034114" y="4370662"/>
                <a:ext cx="4744720" cy="399627"/>
              </a:xfrm>
              <a:prstGeom prst="rect">
                <a:avLst/>
              </a:prstGeom>
            </p:spPr>
            <p:txBody>
              <a:bodyPr wrap="none" lIns="144000" tIns="0" rIns="144000" bIns="0" anchor="ctr">
                <a:normAutofit/>
              </a:bodyPr>
              <a:lstStyle/>
              <a:p>
                <a:r>
                  <a:rPr lang="zh-CN" altLang="en-US" sz="1400" b="1" dirty="0">
                    <a:solidFill>
                      <a:schemeClr val="bg1"/>
                    </a:solidFill>
                    <a:cs typeface="+mn-ea"/>
                    <a:sym typeface="+mn-lt"/>
                  </a:rPr>
                  <a:t>课设总结：针对课程设计过程中存在的问题总结经验，让实践经历深化为知识硬核</a:t>
                </a:r>
              </a:p>
            </p:txBody>
          </p:sp>
        </p:grpSp>
      </p:grpSp>
      <p:pic>
        <p:nvPicPr>
          <p:cNvPr id="2" name="图片 1" descr="QQ图片20200108134915"/>
          <p:cNvPicPr>
            <a:picLocks noChangeAspect="1"/>
          </p:cNvPicPr>
          <p:nvPr/>
        </p:nvPicPr>
        <p:blipFill>
          <a:blip r:embed="rId2"/>
          <a:stretch>
            <a:fillRect/>
          </a:stretch>
        </p:blipFill>
        <p:spPr>
          <a:xfrm>
            <a:off x="-635" y="0"/>
            <a:ext cx="9149080" cy="606425"/>
          </a:xfrm>
          <a:prstGeom prst="rect">
            <a:avLst/>
          </a:prstGeom>
        </p:spPr>
      </p:pic>
      <p:sp>
        <p:nvSpPr>
          <p:cNvPr id="3" name="任意多边形: 形状 26"/>
          <p:cNvSpPr/>
          <p:nvPr/>
        </p:nvSpPr>
        <p:spPr>
          <a:xfrm>
            <a:off x="802073" y="1576536"/>
            <a:ext cx="299410" cy="2994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5" name="矩形 4"/>
          <p:cNvSpPr/>
          <p:nvPr/>
        </p:nvSpPr>
        <p:spPr>
          <a:xfrm>
            <a:off x="1101793" y="1553556"/>
            <a:ext cx="3558540" cy="322580"/>
          </a:xfrm>
          <a:prstGeom prst="rect">
            <a:avLst/>
          </a:prstGeom>
        </p:spPr>
        <p:txBody>
          <a:bodyPr wrap="none" lIns="144000" tIns="0" rIns="144000" bIns="0" anchor="ctr">
            <a:normAutofit/>
          </a:bodyPr>
          <a:lstStyle/>
          <a:p>
            <a:r>
              <a:rPr lang="zh-CN" altLang="en-US" sz="1400" b="1" dirty="0">
                <a:solidFill>
                  <a:schemeClr val="bg1"/>
                </a:solidFill>
                <a:cs typeface="+mn-ea"/>
                <a:sym typeface="+mn-lt"/>
              </a:rPr>
              <a:t>确定目标：实现什么基本功能</a:t>
            </a:r>
          </a:p>
        </p:txBody>
      </p:sp>
      <p:sp>
        <p:nvSpPr>
          <p:cNvPr id="29" name="任意多边形: 形状 27"/>
          <p:cNvSpPr/>
          <p:nvPr/>
        </p:nvSpPr>
        <p:spPr>
          <a:xfrm>
            <a:off x="894191" y="1665807"/>
            <a:ext cx="116443" cy="122138"/>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
        <p:nvSpPr>
          <p:cNvPr id="33" name="任意多边形: 形状 27"/>
          <p:cNvSpPr/>
          <p:nvPr/>
        </p:nvSpPr>
        <p:spPr>
          <a:xfrm>
            <a:off x="894124" y="2862816"/>
            <a:ext cx="116443" cy="110047"/>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
        <p:nvSpPr>
          <p:cNvPr id="36" name="任意多边形: 形状 27"/>
          <p:cNvSpPr/>
          <p:nvPr/>
        </p:nvSpPr>
        <p:spPr>
          <a:xfrm>
            <a:off x="894124" y="2862816"/>
            <a:ext cx="116443" cy="110047"/>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966202" y="0"/>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2240915" y="1809115"/>
            <a:ext cx="4681855" cy="1554480"/>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TextBox 48"/>
          <p:cNvSpPr txBox="1"/>
          <p:nvPr/>
        </p:nvSpPr>
        <p:spPr>
          <a:xfrm>
            <a:off x="2423794" y="2105660"/>
            <a:ext cx="4498975" cy="830580"/>
          </a:xfrm>
          <a:prstGeom prst="rect">
            <a:avLst/>
          </a:prstGeom>
          <a:noFill/>
        </p:spPr>
        <p:txBody>
          <a:bodyPr wrap="square" lIns="0" tIns="0" rIns="0" bIns="0" rtlCol="0">
            <a:spAutoFit/>
          </a:bodyPr>
          <a:lstStyle/>
          <a:p>
            <a:pPr algn="ctr"/>
            <a:r>
              <a:rPr lang="zh-CN" altLang="en-US" sz="5400" b="1" dirty="0">
                <a:solidFill>
                  <a:schemeClr val="bg1"/>
                </a:solidFill>
                <a:cs typeface="+mn-ea"/>
                <a:sym typeface="+mn-lt"/>
              </a:rPr>
              <a:t>原理与功能</a:t>
            </a:r>
            <a:endParaRPr lang="en-GB" altLang="zh-CN" sz="5400" dirty="0">
              <a:solidFill>
                <a:schemeClr val="bg1"/>
              </a:solidFill>
              <a:cs typeface="+mn-ea"/>
              <a:sym typeface="+mn-lt"/>
            </a:endParaRPr>
          </a:p>
        </p:txBody>
      </p:sp>
      <p:sp>
        <p:nvSpPr>
          <p:cNvPr id="45" name="TextBox 48"/>
          <p:cNvSpPr txBox="1"/>
          <p:nvPr/>
        </p:nvSpPr>
        <p:spPr>
          <a:xfrm>
            <a:off x="3854898" y="165044"/>
            <a:ext cx="1484586"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02</a:t>
            </a:r>
            <a:endParaRPr lang="en-GB" altLang="zh-CN" sz="9600" dirty="0">
              <a:solidFill>
                <a:schemeClr val="bg1"/>
              </a:solidFill>
              <a:cs typeface="+mn-ea"/>
              <a:sym typeface="+mn-lt"/>
            </a:endParaRPr>
          </a:p>
        </p:txBody>
      </p:sp>
    </p:spTree>
    <p:extLst>
      <p:ext uri="{BB962C8B-B14F-4D97-AF65-F5344CB8AC3E}">
        <p14:creationId xmlns:p14="http://schemas.microsoft.com/office/powerpoint/2010/main" val="103831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outVertical)">
                                      <p:cBhvr>
                                        <p:cTn id="12" dur="500"/>
                                        <p:tgtEl>
                                          <p:spTgt spid="8"/>
                                        </p:tgtEl>
                                      </p:cBhvr>
                                    </p:animEffect>
                                  </p:childTnLst>
                                </p:cTn>
                              </p:par>
                            </p:childTnLst>
                          </p:cTn>
                        </p:par>
                        <p:par>
                          <p:cTn id="13" fill="hold">
                            <p:stCondLst>
                              <p:cond delay="500"/>
                            </p:stCondLst>
                            <p:childTnLst>
                              <p:par>
                                <p:cTn id="14" presetID="22" presetClass="entr" presetSubtype="8" fill="hold" grpId="0" nodeType="afterEffect">
                                  <p:stCondLst>
                                    <p:cond delay="0"/>
                                  </p:stCondLst>
                                  <p:iterate type="lt">
                                    <p:tmPct val="30000"/>
                                  </p:iterate>
                                  <p:childTnLst>
                                    <p:set>
                                      <p:cBhvr>
                                        <p:cTn id="15" dur="1" fill="hold">
                                          <p:stCondLst>
                                            <p:cond delay="0"/>
                                          </p:stCondLst>
                                        </p:cTn>
                                        <p:tgtEl>
                                          <p:spTgt spid="45"/>
                                        </p:tgtEl>
                                        <p:attrNameLst>
                                          <p:attrName>style.visibility</p:attrName>
                                        </p:attrNameLst>
                                      </p:cBhvr>
                                      <p:to>
                                        <p:strVal val="visible"/>
                                      </p:to>
                                    </p:set>
                                    <p:animEffect transition="in" filter="wipe(left)">
                                      <p:cBhvr>
                                        <p:cTn id="16" dur="200"/>
                                        <p:tgtEl>
                                          <p:spTgt spid="45"/>
                                        </p:tgtEl>
                                      </p:cBhvr>
                                    </p:animEffect>
                                  </p:childTnLst>
                                </p:cTn>
                              </p:par>
                            </p:childTnLst>
                          </p:cTn>
                        </p:par>
                        <p:par>
                          <p:cTn id="17" fill="hold">
                            <p:stCondLst>
                              <p:cond delay="760"/>
                            </p:stCondLst>
                            <p:childTnLst>
                              <p:par>
                                <p:cTn id="18" presetID="22" presetClass="entr" presetSubtype="8" fill="hold" grpId="0" nodeType="afterEffect">
                                  <p:stCondLst>
                                    <p:cond delay="0"/>
                                  </p:stCondLst>
                                  <p:iterate type="lt">
                                    <p:tmPct val="30000"/>
                                  </p:iterate>
                                  <p:childTnLst>
                                    <p:set>
                                      <p:cBhvr>
                                        <p:cTn id="19" dur="1" fill="hold">
                                          <p:stCondLst>
                                            <p:cond delay="0"/>
                                          </p:stCondLst>
                                        </p:cTn>
                                        <p:tgtEl>
                                          <p:spTgt spid="43"/>
                                        </p:tgtEl>
                                        <p:attrNameLst>
                                          <p:attrName>style.visibility</p:attrName>
                                        </p:attrNameLst>
                                      </p:cBhvr>
                                      <p:to>
                                        <p:strVal val="visible"/>
                                      </p:to>
                                    </p:set>
                                    <p:animEffect transition="in" filter="wipe(left)">
                                      <p:cBhvr>
                                        <p:cTn id="20" dur="2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bldLvl="0" animBg="1"/>
      <p:bldP spid="43" grpId="0"/>
      <p:bldP spid="4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bwMode="auto">
          <a:xfrm>
            <a:off x="-635" y="1302385"/>
            <a:ext cx="9149080" cy="3138170"/>
          </a:xfrm>
          <a:prstGeom prst="rect">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7" name="组合 6"/>
          <p:cNvGrpSpPr/>
          <p:nvPr/>
        </p:nvGrpSpPr>
        <p:grpSpPr>
          <a:xfrm>
            <a:off x="802005" y="2124710"/>
            <a:ext cx="3947795" cy="1492250"/>
            <a:chOff x="634487" y="2586440"/>
            <a:chExt cx="5155353" cy="2183849"/>
          </a:xfrm>
        </p:grpSpPr>
        <p:grpSp>
          <p:nvGrpSpPr>
            <p:cNvPr id="8" name="组合 7"/>
            <p:cNvGrpSpPr/>
            <p:nvPr/>
          </p:nvGrpSpPr>
          <p:grpSpPr>
            <a:xfrm>
              <a:off x="634487" y="2586440"/>
              <a:ext cx="5144347" cy="430107"/>
              <a:chOff x="634487" y="2586440"/>
              <a:chExt cx="5144347" cy="430107"/>
            </a:xfrm>
          </p:grpSpPr>
          <p:grpSp>
            <p:nvGrpSpPr>
              <p:cNvPr id="23" name="组合 22"/>
              <p:cNvGrpSpPr/>
              <p:nvPr/>
            </p:nvGrpSpPr>
            <p:grpSpPr>
              <a:xfrm>
                <a:off x="634487" y="2617080"/>
                <a:ext cx="399214" cy="399214"/>
                <a:chOff x="634487" y="2617080"/>
                <a:chExt cx="399214" cy="399214"/>
              </a:xfrm>
            </p:grpSpPr>
            <p:sp>
              <p:nvSpPr>
                <p:cNvPr id="27" name="任意多边形: 形状 26"/>
                <p:cNvSpPr/>
                <p:nvPr/>
              </p:nvSpPr>
              <p:spPr>
                <a:xfrm>
                  <a:off x="634487" y="2617080"/>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28" name="任意多边形: 形状 27"/>
                <p:cNvSpPr/>
                <p:nvPr/>
              </p:nvSpPr>
              <p:spPr>
                <a:xfrm>
                  <a:off x="756465" y="2735261"/>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grpSp>
          <p:sp>
            <p:nvSpPr>
              <p:cNvPr id="25" name="矩形 24"/>
              <p:cNvSpPr/>
              <p:nvPr/>
            </p:nvSpPr>
            <p:spPr>
              <a:xfrm>
                <a:off x="1034114" y="2586440"/>
                <a:ext cx="4744720" cy="430107"/>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检测双液位</a:t>
                </a:r>
              </a:p>
            </p:txBody>
          </p:sp>
        </p:grpSp>
        <p:grpSp>
          <p:nvGrpSpPr>
            <p:cNvPr id="9" name="组合 8"/>
            <p:cNvGrpSpPr/>
            <p:nvPr/>
          </p:nvGrpSpPr>
          <p:grpSpPr>
            <a:xfrm>
              <a:off x="634487" y="3478551"/>
              <a:ext cx="5155353" cy="478367"/>
              <a:chOff x="634487" y="3478551"/>
              <a:chExt cx="5155353" cy="478367"/>
            </a:xfrm>
          </p:grpSpPr>
          <p:sp>
            <p:nvSpPr>
              <p:cNvPr id="21" name="任意多边形: 形状 20"/>
              <p:cNvSpPr/>
              <p:nvPr/>
            </p:nvSpPr>
            <p:spPr>
              <a:xfrm>
                <a:off x="634487" y="3557037"/>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19" name="矩形 18"/>
              <p:cNvSpPr/>
              <p:nvPr/>
            </p:nvSpPr>
            <p:spPr>
              <a:xfrm>
                <a:off x="1045120" y="3478551"/>
                <a:ext cx="4744720" cy="478367"/>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加入水泵，确认是否启动或关闭液位控制系统</a:t>
                </a:r>
              </a:p>
            </p:txBody>
          </p:sp>
        </p:grpSp>
        <p:grpSp>
          <p:nvGrpSpPr>
            <p:cNvPr id="10" name="组合 9"/>
            <p:cNvGrpSpPr/>
            <p:nvPr/>
          </p:nvGrpSpPr>
          <p:grpSpPr>
            <a:xfrm>
              <a:off x="634487" y="4370662"/>
              <a:ext cx="5144347" cy="399627"/>
              <a:chOff x="634487" y="4370662"/>
              <a:chExt cx="5144347" cy="399627"/>
            </a:xfrm>
          </p:grpSpPr>
          <p:grpSp>
            <p:nvGrpSpPr>
              <p:cNvPr id="11" name="组合 10"/>
              <p:cNvGrpSpPr/>
              <p:nvPr/>
            </p:nvGrpSpPr>
            <p:grpSpPr>
              <a:xfrm>
                <a:off x="634487" y="4370662"/>
                <a:ext cx="399214" cy="399214"/>
                <a:chOff x="634487" y="4370662"/>
                <a:chExt cx="399214" cy="399214"/>
              </a:xfrm>
            </p:grpSpPr>
            <p:sp>
              <p:nvSpPr>
                <p:cNvPr id="15" name="任意多边形: 形状 14"/>
                <p:cNvSpPr/>
                <p:nvPr/>
              </p:nvSpPr>
              <p:spPr>
                <a:xfrm>
                  <a:off x="634487" y="4370662"/>
                  <a:ext cx="399214" cy="3992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16" name="任意多边形: 形状 15"/>
                <p:cNvSpPr/>
                <p:nvPr/>
              </p:nvSpPr>
              <p:spPr>
                <a:xfrm>
                  <a:off x="756465" y="4488843"/>
                  <a:ext cx="155257" cy="16285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3"/>
                </a:solidFill>
                <a:ln w="12700" cap="flat">
                  <a:noFill/>
                  <a:miter lim="400000"/>
                </a:ln>
                <a:effectLst/>
              </p:spPr>
              <p:txBody>
                <a:bodyPr anchor="ctr"/>
                <a:lstStyle/>
                <a:p>
                  <a:pPr algn="ctr"/>
                  <a:endParaRPr>
                    <a:cs typeface="+mn-ea"/>
                    <a:sym typeface="+mn-lt"/>
                  </a:endParaRPr>
                </a:p>
              </p:txBody>
            </p:sp>
          </p:grpSp>
          <p:sp>
            <p:nvSpPr>
              <p:cNvPr id="13" name="矩形 12"/>
              <p:cNvSpPr/>
              <p:nvPr/>
            </p:nvSpPr>
            <p:spPr>
              <a:xfrm>
                <a:off x="1034114" y="4370662"/>
                <a:ext cx="4744720" cy="399627"/>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温度报警，防止器件过热，自动结束工作</a:t>
                </a:r>
              </a:p>
            </p:txBody>
          </p:sp>
        </p:grpSp>
      </p:grpSp>
      <p:pic>
        <p:nvPicPr>
          <p:cNvPr id="2" name="图片 1" descr="QQ图片20200108134915"/>
          <p:cNvPicPr>
            <a:picLocks noChangeAspect="1"/>
          </p:cNvPicPr>
          <p:nvPr/>
        </p:nvPicPr>
        <p:blipFill>
          <a:blip r:embed="rId2"/>
          <a:stretch>
            <a:fillRect/>
          </a:stretch>
        </p:blipFill>
        <p:spPr>
          <a:xfrm>
            <a:off x="-635" y="0"/>
            <a:ext cx="9149080" cy="606425"/>
          </a:xfrm>
          <a:prstGeom prst="rect">
            <a:avLst/>
          </a:prstGeom>
        </p:spPr>
      </p:pic>
      <p:sp>
        <p:nvSpPr>
          <p:cNvPr id="3" name="任意多边形: 形状 26"/>
          <p:cNvSpPr/>
          <p:nvPr/>
        </p:nvSpPr>
        <p:spPr>
          <a:xfrm>
            <a:off x="802073" y="1576536"/>
            <a:ext cx="299410" cy="2994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5" name="矩形 4"/>
          <p:cNvSpPr/>
          <p:nvPr/>
        </p:nvSpPr>
        <p:spPr>
          <a:xfrm>
            <a:off x="1101793" y="1553556"/>
            <a:ext cx="3558540" cy="322580"/>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交互式显示界面，方便人调整参数</a:t>
            </a:r>
          </a:p>
        </p:txBody>
      </p:sp>
      <p:sp>
        <p:nvSpPr>
          <p:cNvPr id="29" name="任意多边形: 形状 27"/>
          <p:cNvSpPr/>
          <p:nvPr/>
        </p:nvSpPr>
        <p:spPr>
          <a:xfrm>
            <a:off x="894191" y="1665807"/>
            <a:ext cx="116443" cy="122138"/>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
        <p:nvSpPr>
          <p:cNvPr id="33" name="任意多边形: 形状 27"/>
          <p:cNvSpPr/>
          <p:nvPr/>
        </p:nvSpPr>
        <p:spPr>
          <a:xfrm>
            <a:off x="894124" y="2862816"/>
            <a:ext cx="116443" cy="110047"/>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
        <p:nvSpPr>
          <p:cNvPr id="36" name="任意多边形: 形状 27"/>
          <p:cNvSpPr/>
          <p:nvPr/>
        </p:nvSpPr>
        <p:spPr>
          <a:xfrm>
            <a:off x="894124" y="2862816"/>
            <a:ext cx="116443" cy="110047"/>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sp>
        <p:nvSpPr>
          <p:cNvPr id="14" name="任意多边形: 形状 26"/>
          <p:cNvSpPr/>
          <p:nvPr/>
        </p:nvSpPr>
        <p:spPr>
          <a:xfrm>
            <a:off x="822393" y="3837136"/>
            <a:ext cx="299410" cy="2994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cap="flat">
            <a:noFill/>
            <a:miter lim="400000"/>
          </a:ln>
          <a:effectLst/>
        </p:spPr>
        <p:txBody>
          <a:bodyPr anchor="ctr"/>
          <a:lstStyle/>
          <a:p>
            <a:pPr algn="ctr"/>
            <a:endParaRPr>
              <a:cs typeface="+mn-ea"/>
              <a:sym typeface="+mn-lt"/>
            </a:endParaRPr>
          </a:p>
        </p:txBody>
      </p:sp>
      <p:sp>
        <p:nvSpPr>
          <p:cNvPr id="17" name="矩形 16"/>
          <p:cNvSpPr/>
          <p:nvPr/>
        </p:nvSpPr>
        <p:spPr>
          <a:xfrm>
            <a:off x="1122113" y="3814156"/>
            <a:ext cx="3558540" cy="322580"/>
          </a:xfrm>
          <a:prstGeom prst="rect">
            <a:avLst/>
          </a:prstGeom>
        </p:spPr>
        <p:txBody>
          <a:bodyPr wrap="none" lIns="144000" tIns="0" rIns="144000" bIns="0" anchor="ctr">
            <a:normAutofit/>
          </a:bodyPr>
          <a:lstStyle/>
          <a:p>
            <a:pPr algn="l"/>
            <a:r>
              <a:rPr lang="zh-CN" altLang="en-US" sz="1400" b="1" dirty="0">
                <a:solidFill>
                  <a:schemeClr val="bg1"/>
                </a:solidFill>
                <a:cs typeface="+mn-ea"/>
                <a:sym typeface="+mn-lt"/>
              </a:rPr>
              <a:t>串级-模糊控制下水箱液位</a:t>
            </a:r>
          </a:p>
        </p:txBody>
      </p:sp>
      <p:sp>
        <p:nvSpPr>
          <p:cNvPr id="18" name="任意多边形: 形状 27"/>
          <p:cNvSpPr/>
          <p:nvPr/>
        </p:nvSpPr>
        <p:spPr>
          <a:xfrm>
            <a:off x="914511" y="3926407"/>
            <a:ext cx="116443" cy="122138"/>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Tree>
    <p:extLst>
      <p:ext uri="{BB962C8B-B14F-4D97-AF65-F5344CB8AC3E}">
        <p14:creationId xmlns:p14="http://schemas.microsoft.com/office/powerpoint/2010/main" val="994375722"/>
      </p:ext>
    </p:extLst>
  </p:cSld>
  <p:clrMapOvr>
    <a:masterClrMapping/>
  </p:clrMapOvr>
  <mc:AlternateContent xmlns:mc="http://schemas.openxmlformats.org/markup-compatibility/2006" xmlns:p14="http://schemas.microsoft.com/office/powerpoint/2010/main">
    <mc:Choice Requires="p14">
      <p:transition spd="med" p14:dur="699"/>
    </mc:Choice>
    <mc:Fallback xmlns="">
      <p:transition spd="med"/>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矩形 100">
            <a:extLst>
              <a:ext uri="{FF2B5EF4-FFF2-40B4-BE49-F238E27FC236}">
                <a16:creationId xmlns:a16="http://schemas.microsoft.com/office/drawing/2014/main" id="{172A6800-97F3-44B5-8F70-E9561CC86476}"/>
              </a:ext>
            </a:extLst>
          </p:cNvPr>
          <p:cNvSpPr/>
          <p:nvPr/>
        </p:nvSpPr>
        <p:spPr>
          <a:xfrm>
            <a:off x="7506580" y="4372351"/>
            <a:ext cx="907226" cy="182500"/>
          </a:xfrm>
          <a:prstGeom prst="rect">
            <a:avLst/>
          </a:prstGeom>
          <a:solidFill>
            <a:schemeClr val="accent4">
              <a:lumMod val="40000"/>
              <a:lumOff val="6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流程图: 手动操作 99">
            <a:extLst>
              <a:ext uri="{FF2B5EF4-FFF2-40B4-BE49-F238E27FC236}">
                <a16:creationId xmlns:a16="http://schemas.microsoft.com/office/drawing/2014/main" id="{C8AD7704-183D-4D35-A6C6-81DB47B9F386}"/>
              </a:ext>
            </a:extLst>
          </p:cNvPr>
          <p:cNvSpPr/>
          <p:nvPr/>
        </p:nvSpPr>
        <p:spPr>
          <a:xfrm rot="10800000">
            <a:off x="376181" y="1527075"/>
            <a:ext cx="504040" cy="146499"/>
          </a:xfrm>
          <a:prstGeom prst="flowChartManualOperati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63" name="矩形 62">
            <a:extLst>
              <a:ext uri="{FF2B5EF4-FFF2-40B4-BE49-F238E27FC236}">
                <a16:creationId xmlns:a16="http://schemas.microsoft.com/office/drawing/2014/main" id="{E691CD5F-F80D-458F-8AA5-FB9EC3E404F6}"/>
              </a:ext>
            </a:extLst>
          </p:cNvPr>
          <p:cNvSpPr/>
          <p:nvPr/>
        </p:nvSpPr>
        <p:spPr>
          <a:xfrm>
            <a:off x="825883" y="1226126"/>
            <a:ext cx="900095" cy="209801"/>
          </a:xfrm>
          <a:prstGeom prst="rect">
            <a:avLst/>
          </a:prstGeom>
          <a:solidFill>
            <a:schemeClr val="accent4">
              <a:lumMod val="40000"/>
              <a:lumOff val="6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55D6551C-D69C-45CB-B9DA-5D977D6DFD52}"/>
              </a:ext>
            </a:extLst>
          </p:cNvPr>
          <p:cNvSpPr/>
          <p:nvPr/>
        </p:nvSpPr>
        <p:spPr>
          <a:xfrm>
            <a:off x="2311216" y="1214184"/>
            <a:ext cx="900095" cy="209801"/>
          </a:xfrm>
          <a:prstGeom prst="rect">
            <a:avLst/>
          </a:prstGeom>
          <a:solidFill>
            <a:schemeClr val="accent4">
              <a:lumMod val="40000"/>
              <a:lumOff val="6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2743E348-E401-4596-9EE4-9E00BE6D4CF2}"/>
              </a:ext>
            </a:extLst>
          </p:cNvPr>
          <p:cNvSpPr/>
          <p:nvPr/>
        </p:nvSpPr>
        <p:spPr>
          <a:xfrm>
            <a:off x="4904689" y="3651875"/>
            <a:ext cx="1104861" cy="900096"/>
          </a:xfrm>
          <a:prstGeom prst="rect">
            <a:avLst/>
          </a:prstGeom>
          <a:solidFill>
            <a:schemeClr val="accent4">
              <a:lumMod val="40000"/>
              <a:lumOff val="6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a:extLst>
              <a:ext uri="{FF2B5EF4-FFF2-40B4-BE49-F238E27FC236}">
                <a16:creationId xmlns:a16="http://schemas.microsoft.com/office/drawing/2014/main" id="{E5046687-4CFD-4773-AC2C-E068BD1351BC}"/>
              </a:ext>
            </a:extLst>
          </p:cNvPr>
          <p:cNvSpPr/>
          <p:nvPr/>
        </p:nvSpPr>
        <p:spPr>
          <a:xfrm>
            <a:off x="6012160" y="4354291"/>
            <a:ext cx="907226" cy="182500"/>
          </a:xfrm>
          <a:prstGeom prst="rect">
            <a:avLst/>
          </a:prstGeom>
          <a:solidFill>
            <a:schemeClr val="accent4">
              <a:lumMod val="40000"/>
              <a:lumOff val="6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6A133A1F-3795-47E0-A9D2-AB400A46495C}"/>
              </a:ext>
            </a:extLst>
          </p:cNvPr>
          <p:cNvSpPr/>
          <p:nvPr/>
        </p:nvSpPr>
        <p:spPr>
          <a:xfrm>
            <a:off x="4142384" y="2824463"/>
            <a:ext cx="900095" cy="209801"/>
          </a:xfrm>
          <a:prstGeom prst="rect">
            <a:avLst/>
          </a:prstGeom>
          <a:solidFill>
            <a:schemeClr val="accent4">
              <a:lumMod val="40000"/>
              <a:lumOff val="6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62BF54D0-BE95-40B5-9050-839064BD519E}"/>
              </a:ext>
            </a:extLst>
          </p:cNvPr>
          <p:cNvSpPr/>
          <p:nvPr/>
        </p:nvSpPr>
        <p:spPr>
          <a:xfrm>
            <a:off x="3042214" y="2247713"/>
            <a:ext cx="1104861" cy="760687"/>
          </a:xfrm>
          <a:prstGeom prst="rect">
            <a:avLst/>
          </a:prstGeom>
          <a:solidFill>
            <a:schemeClr val="accent4">
              <a:lumMod val="40000"/>
              <a:lumOff val="6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QQ图片20200108134915">
            <a:extLst>
              <a:ext uri="{FF2B5EF4-FFF2-40B4-BE49-F238E27FC236}">
                <a16:creationId xmlns:a16="http://schemas.microsoft.com/office/drawing/2014/main" id="{D6952294-D71A-4D51-8257-1DCBC0C66D18}"/>
              </a:ext>
            </a:extLst>
          </p:cNvPr>
          <p:cNvPicPr>
            <a:picLocks noChangeAspect="1"/>
          </p:cNvPicPr>
          <p:nvPr/>
        </p:nvPicPr>
        <p:blipFill>
          <a:blip r:embed="rId2"/>
          <a:stretch>
            <a:fillRect/>
          </a:stretch>
        </p:blipFill>
        <p:spPr>
          <a:xfrm>
            <a:off x="-635" y="0"/>
            <a:ext cx="9149080" cy="606425"/>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cxnSp>
        <p:nvCxnSpPr>
          <p:cNvPr id="8" name="直接连接符 7">
            <a:extLst>
              <a:ext uri="{FF2B5EF4-FFF2-40B4-BE49-F238E27FC236}">
                <a16:creationId xmlns:a16="http://schemas.microsoft.com/office/drawing/2014/main" id="{5C88D746-E79C-4891-AD19-69A51186CE0F}"/>
              </a:ext>
            </a:extLst>
          </p:cNvPr>
          <p:cNvCxnSpPr/>
          <p:nvPr/>
        </p:nvCxnSpPr>
        <p:spPr>
          <a:xfrm>
            <a:off x="3030954" y="1762003"/>
            <a:ext cx="0" cy="126014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id="{18C8474F-54C7-4812-BF78-53CCD8B5DE46}"/>
              </a:ext>
            </a:extLst>
          </p:cNvPr>
          <p:cNvCxnSpPr>
            <a:cxnSpLocks/>
          </p:cNvCxnSpPr>
          <p:nvPr/>
        </p:nvCxnSpPr>
        <p:spPr>
          <a:xfrm flipH="1">
            <a:off x="3030954" y="3022143"/>
            <a:ext cx="201622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25F97A84-DE5C-4184-BD96-9C407DC8DBA4}"/>
              </a:ext>
            </a:extLst>
          </p:cNvPr>
          <p:cNvCxnSpPr>
            <a:cxnSpLocks/>
          </p:cNvCxnSpPr>
          <p:nvPr/>
        </p:nvCxnSpPr>
        <p:spPr>
          <a:xfrm>
            <a:off x="4147078" y="1762003"/>
            <a:ext cx="0" cy="106246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C7A7AC5D-FF4C-4CE5-8CD1-2BEA832A5410}"/>
              </a:ext>
            </a:extLst>
          </p:cNvPr>
          <p:cNvCxnSpPr>
            <a:cxnSpLocks/>
          </p:cNvCxnSpPr>
          <p:nvPr/>
        </p:nvCxnSpPr>
        <p:spPr>
          <a:xfrm flipH="1">
            <a:off x="4147078" y="2824464"/>
            <a:ext cx="9001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398677A7-F9EA-4420-A873-02DBCCAD992F}"/>
              </a:ext>
            </a:extLst>
          </p:cNvPr>
          <p:cNvCxnSpPr>
            <a:cxnSpLocks/>
          </p:cNvCxnSpPr>
          <p:nvPr/>
        </p:nvCxnSpPr>
        <p:spPr>
          <a:xfrm flipH="1">
            <a:off x="2311217" y="1222365"/>
            <a:ext cx="9001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6661E666-592F-4DB3-B344-5749362B6958}"/>
              </a:ext>
            </a:extLst>
          </p:cNvPr>
          <p:cNvCxnSpPr>
            <a:cxnSpLocks/>
          </p:cNvCxnSpPr>
          <p:nvPr/>
        </p:nvCxnSpPr>
        <p:spPr>
          <a:xfrm flipH="1">
            <a:off x="2311217" y="1420044"/>
            <a:ext cx="900100" cy="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25" name="组合 24">
            <a:extLst>
              <a:ext uri="{FF2B5EF4-FFF2-40B4-BE49-F238E27FC236}">
                <a16:creationId xmlns:a16="http://schemas.microsoft.com/office/drawing/2014/main" id="{C8CA0314-1ACA-44F4-8DF6-2EE9D8DF47BF}"/>
              </a:ext>
            </a:extLst>
          </p:cNvPr>
          <p:cNvGrpSpPr/>
          <p:nvPr/>
        </p:nvGrpSpPr>
        <p:grpSpPr>
          <a:xfrm>
            <a:off x="1716806" y="1162780"/>
            <a:ext cx="594410" cy="288032"/>
            <a:chOff x="1080708" y="874143"/>
            <a:chExt cx="594410" cy="288032"/>
          </a:xfrm>
        </p:grpSpPr>
        <p:sp>
          <p:nvSpPr>
            <p:cNvPr id="23" name="等腰三角形 22">
              <a:extLst>
                <a:ext uri="{FF2B5EF4-FFF2-40B4-BE49-F238E27FC236}">
                  <a16:creationId xmlns:a16="http://schemas.microsoft.com/office/drawing/2014/main" id="{FC9E7AE8-9751-4449-AF0B-121257E8DB51}"/>
                </a:ext>
              </a:extLst>
            </p:cNvPr>
            <p:cNvSpPr/>
            <p:nvPr/>
          </p:nvSpPr>
          <p:spPr>
            <a:xfrm rot="5400000">
              <a:off x="1080708" y="874143"/>
              <a:ext cx="288032" cy="28803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等腰三角形 23">
              <a:extLst>
                <a:ext uri="{FF2B5EF4-FFF2-40B4-BE49-F238E27FC236}">
                  <a16:creationId xmlns:a16="http://schemas.microsoft.com/office/drawing/2014/main" id="{DAB04573-27EA-494C-8766-6E75F300EE26}"/>
                </a:ext>
              </a:extLst>
            </p:cNvPr>
            <p:cNvSpPr/>
            <p:nvPr/>
          </p:nvSpPr>
          <p:spPr>
            <a:xfrm rot="16200000">
              <a:off x="1387086" y="874143"/>
              <a:ext cx="288032" cy="28803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6" name="直接连接符 25">
            <a:extLst>
              <a:ext uri="{FF2B5EF4-FFF2-40B4-BE49-F238E27FC236}">
                <a16:creationId xmlns:a16="http://schemas.microsoft.com/office/drawing/2014/main" id="{857887BB-0838-4353-B1CA-BC41853F0D35}"/>
              </a:ext>
            </a:extLst>
          </p:cNvPr>
          <p:cNvCxnSpPr>
            <a:cxnSpLocks/>
          </p:cNvCxnSpPr>
          <p:nvPr/>
        </p:nvCxnSpPr>
        <p:spPr>
          <a:xfrm flipH="1">
            <a:off x="816706" y="1420044"/>
            <a:ext cx="9001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E94C3D30-1745-480F-89FB-76FBA1B28F1A}"/>
              </a:ext>
            </a:extLst>
          </p:cNvPr>
          <p:cNvCxnSpPr>
            <a:cxnSpLocks/>
          </p:cNvCxnSpPr>
          <p:nvPr/>
        </p:nvCxnSpPr>
        <p:spPr>
          <a:xfrm flipH="1">
            <a:off x="816706" y="1222365"/>
            <a:ext cx="9001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弧形 29">
            <a:extLst>
              <a:ext uri="{FF2B5EF4-FFF2-40B4-BE49-F238E27FC236}">
                <a16:creationId xmlns:a16="http://schemas.microsoft.com/office/drawing/2014/main" id="{3AB218A0-7777-432B-AA68-FB04AD9E8208}"/>
              </a:ext>
            </a:extLst>
          </p:cNvPr>
          <p:cNvSpPr/>
          <p:nvPr/>
        </p:nvSpPr>
        <p:spPr>
          <a:xfrm>
            <a:off x="4584430" y="2824464"/>
            <a:ext cx="900097" cy="900097"/>
          </a:xfrm>
          <a:prstGeom prst="arc">
            <a:avLst/>
          </a:prstGeom>
          <a:solidFill>
            <a:schemeClr val="accent4">
              <a:lumMod val="40000"/>
              <a:lumOff val="60000"/>
              <a:alpha val="46000"/>
            </a:schemeClr>
          </a:solidFill>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1" name="弧形 30">
            <a:extLst>
              <a:ext uri="{FF2B5EF4-FFF2-40B4-BE49-F238E27FC236}">
                <a16:creationId xmlns:a16="http://schemas.microsoft.com/office/drawing/2014/main" id="{438ABF2F-2A72-4CD4-8F29-C3F0E1439F60}"/>
              </a:ext>
            </a:extLst>
          </p:cNvPr>
          <p:cNvSpPr/>
          <p:nvPr/>
        </p:nvSpPr>
        <p:spPr>
          <a:xfrm>
            <a:off x="4782109" y="3022143"/>
            <a:ext cx="504738" cy="504738"/>
          </a:xfrm>
          <a:prstGeom prst="arc">
            <a:avLst/>
          </a:prstGeom>
          <a:solidFill>
            <a:srgbClr val="E8E8E8"/>
          </a:solidFill>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32" name="直接连接符 31">
            <a:extLst>
              <a:ext uri="{FF2B5EF4-FFF2-40B4-BE49-F238E27FC236}">
                <a16:creationId xmlns:a16="http://schemas.microsoft.com/office/drawing/2014/main" id="{5DD4C3D7-8B89-4C34-9243-F0B30EFD52E4}"/>
              </a:ext>
            </a:extLst>
          </p:cNvPr>
          <p:cNvCxnSpPr/>
          <p:nvPr/>
        </p:nvCxnSpPr>
        <p:spPr>
          <a:xfrm>
            <a:off x="4903162" y="3291830"/>
            <a:ext cx="0" cy="126014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17B0FE08-8758-428B-ACC0-1966EB0E5F87}"/>
              </a:ext>
            </a:extLst>
          </p:cNvPr>
          <p:cNvCxnSpPr>
            <a:cxnSpLocks/>
          </p:cNvCxnSpPr>
          <p:nvPr/>
        </p:nvCxnSpPr>
        <p:spPr>
          <a:xfrm flipH="1">
            <a:off x="4903162" y="4551970"/>
            <a:ext cx="2016224"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6F04FCD9-0CDB-4ED7-B1CE-3404AD051ED8}"/>
              </a:ext>
            </a:extLst>
          </p:cNvPr>
          <p:cNvCxnSpPr>
            <a:cxnSpLocks/>
          </p:cNvCxnSpPr>
          <p:nvPr/>
        </p:nvCxnSpPr>
        <p:spPr>
          <a:xfrm>
            <a:off x="6019286" y="3291830"/>
            <a:ext cx="0" cy="108012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DFFB3D4D-E1AB-49DB-A098-D6D7E27358D4}"/>
              </a:ext>
            </a:extLst>
          </p:cNvPr>
          <p:cNvCxnSpPr>
            <a:cxnSpLocks/>
          </p:cNvCxnSpPr>
          <p:nvPr/>
        </p:nvCxnSpPr>
        <p:spPr>
          <a:xfrm flipH="1">
            <a:off x="6019286" y="4354291"/>
            <a:ext cx="900100" cy="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36" name="组合 35">
            <a:extLst>
              <a:ext uri="{FF2B5EF4-FFF2-40B4-BE49-F238E27FC236}">
                <a16:creationId xmlns:a16="http://schemas.microsoft.com/office/drawing/2014/main" id="{3D906B50-6C0E-4208-BFAD-187B7645C349}"/>
              </a:ext>
            </a:extLst>
          </p:cNvPr>
          <p:cNvGrpSpPr/>
          <p:nvPr/>
        </p:nvGrpSpPr>
        <p:grpSpPr>
          <a:xfrm>
            <a:off x="6919386" y="4315668"/>
            <a:ext cx="594410" cy="288032"/>
            <a:chOff x="1080708" y="874143"/>
            <a:chExt cx="594410" cy="288032"/>
          </a:xfrm>
        </p:grpSpPr>
        <p:sp>
          <p:nvSpPr>
            <p:cNvPr id="37" name="等腰三角形 36">
              <a:extLst>
                <a:ext uri="{FF2B5EF4-FFF2-40B4-BE49-F238E27FC236}">
                  <a16:creationId xmlns:a16="http://schemas.microsoft.com/office/drawing/2014/main" id="{02179D46-E16E-4AF7-95DD-B8A63AC86AC0}"/>
                </a:ext>
              </a:extLst>
            </p:cNvPr>
            <p:cNvSpPr/>
            <p:nvPr/>
          </p:nvSpPr>
          <p:spPr>
            <a:xfrm rot="5400000">
              <a:off x="1080708" y="874143"/>
              <a:ext cx="288032" cy="28803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a:extLst>
                <a:ext uri="{FF2B5EF4-FFF2-40B4-BE49-F238E27FC236}">
                  <a16:creationId xmlns:a16="http://schemas.microsoft.com/office/drawing/2014/main" id="{73188FAF-8724-466B-B45B-84712C482C28}"/>
                </a:ext>
              </a:extLst>
            </p:cNvPr>
            <p:cNvSpPr/>
            <p:nvPr/>
          </p:nvSpPr>
          <p:spPr>
            <a:xfrm rot="16200000">
              <a:off x="1387086" y="874143"/>
              <a:ext cx="288032" cy="28803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9" name="直接连接符 38">
            <a:extLst>
              <a:ext uri="{FF2B5EF4-FFF2-40B4-BE49-F238E27FC236}">
                <a16:creationId xmlns:a16="http://schemas.microsoft.com/office/drawing/2014/main" id="{1A2F6DDC-5EF2-4ECC-B3FE-A7C7F484DE09}"/>
              </a:ext>
            </a:extLst>
          </p:cNvPr>
          <p:cNvCxnSpPr>
            <a:cxnSpLocks/>
          </p:cNvCxnSpPr>
          <p:nvPr/>
        </p:nvCxnSpPr>
        <p:spPr>
          <a:xfrm flipH="1">
            <a:off x="7513796" y="4372818"/>
            <a:ext cx="9001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3890CABB-F10F-4031-BBCF-23F251C180C3}"/>
              </a:ext>
            </a:extLst>
          </p:cNvPr>
          <p:cNvCxnSpPr>
            <a:cxnSpLocks/>
          </p:cNvCxnSpPr>
          <p:nvPr/>
        </p:nvCxnSpPr>
        <p:spPr>
          <a:xfrm flipH="1">
            <a:off x="7513796" y="4551970"/>
            <a:ext cx="9001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4D4AC9FA-1DFB-4A38-A223-8422739E6CE7}"/>
              </a:ext>
            </a:extLst>
          </p:cNvPr>
          <p:cNvCxnSpPr>
            <a:cxnSpLocks/>
          </p:cNvCxnSpPr>
          <p:nvPr/>
        </p:nvCxnSpPr>
        <p:spPr>
          <a:xfrm>
            <a:off x="7216546" y="4191930"/>
            <a:ext cx="0" cy="26603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03DAAC82-46EF-4B95-A326-662444CB07C4}"/>
              </a:ext>
            </a:extLst>
          </p:cNvPr>
          <p:cNvCxnSpPr>
            <a:cxnSpLocks/>
          </p:cNvCxnSpPr>
          <p:nvPr/>
        </p:nvCxnSpPr>
        <p:spPr>
          <a:xfrm flipH="1">
            <a:off x="7027398" y="4179862"/>
            <a:ext cx="360041"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58" name="弧形 57">
            <a:extLst>
              <a:ext uri="{FF2B5EF4-FFF2-40B4-BE49-F238E27FC236}">
                <a16:creationId xmlns:a16="http://schemas.microsoft.com/office/drawing/2014/main" id="{D2365525-5312-4663-B83B-DB5A381615B7}"/>
              </a:ext>
            </a:extLst>
          </p:cNvPr>
          <p:cNvSpPr/>
          <p:nvPr/>
        </p:nvSpPr>
        <p:spPr>
          <a:xfrm>
            <a:off x="2758920" y="1221260"/>
            <a:ext cx="900097" cy="900097"/>
          </a:xfrm>
          <a:prstGeom prst="arc">
            <a:avLst/>
          </a:prstGeom>
          <a:solidFill>
            <a:schemeClr val="accent4">
              <a:lumMod val="40000"/>
              <a:lumOff val="60000"/>
              <a:alpha val="46000"/>
            </a:schemeClr>
          </a:solidFill>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9" name="弧形 58">
            <a:extLst>
              <a:ext uri="{FF2B5EF4-FFF2-40B4-BE49-F238E27FC236}">
                <a16:creationId xmlns:a16="http://schemas.microsoft.com/office/drawing/2014/main" id="{2385D7AA-E421-458F-9C84-B31C28C09906}"/>
              </a:ext>
            </a:extLst>
          </p:cNvPr>
          <p:cNvSpPr/>
          <p:nvPr/>
        </p:nvSpPr>
        <p:spPr>
          <a:xfrm>
            <a:off x="2956599" y="1418939"/>
            <a:ext cx="504738" cy="504738"/>
          </a:xfrm>
          <a:prstGeom prst="arc">
            <a:avLst/>
          </a:prstGeom>
          <a:solidFill>
            <a:srgbClr val="E8E8E8"/>
          </a:solidFill>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66" name="组合 65">
            <a:extLst>
              <a:ext uri="{FF2B5EF4-FFF2-40B4-BE49-F238E27FC236}">
                <a16:creationId xmlns:a16="http://schemas.microsoft.com/office/drawing/2014/main" id="{A510C121-B2BF-4409-806A-CBF5EA899C33}"/>
              </a:ext>
            </a:extLst>
          </p:cNvPr>
          <p:cNvGrpSpPr/>
          <p:nvPr/>
        </p:nvGrpSpPr>
        <p:grpSpPr>
          <a:xfrm>
            <a:off x="3461337" y="3831890"/>
            <a:ext cx="435072" cy="412968"/>
            <a:chOff x="3618638" y="3831890"/>
            <a:chExt cx="435072" cy="412968"/>
          </a:xfrm>
        </p:grpSpPr>
        <p:sp>
          <p:nvSpPr>
            <p:cNvPr id="64" name="椭圆 63">
              <a:extLst>
                <a:ext uri="{FF2B5EF4-FFF2-40B4-BE49-F238E27FC236}">
                  <a16:creationId xmlns:a16="http://schemas.microsoft.com/office/drawing/2014/main" id="{A1054816-B08D-4284-AE89-E31218DABE7F}"/>
                </a:ext>
              </a:extLst>
            </p:cNvPr>
            <p:cNvSpPr/>
            <p:nvPr/>
          </p:nvSpPr>
          <p:spPr>
            <a:xfrm>
              <a:off x="3640742" y="3831890"/>
              <a:ext cx="412968" cy="4129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65" name="文本框 64">
              <a:extLst>
                <a:ext uri="{FF2B5EF4-FFF2-40B4-BE49-F238E27FC236}">
                  <a16:creationId xmlns:a16="http://schemas.microsoft.com/office/drawing/2014/main" id="{0FB90EDC-CACD-4BB2-811D-6E848CE218DA}"/>
                </a:ext>
              </a:extLst>
            </p:cNvPr>
            <p:cNvSpPr txBox="1"/>
            <p:nvPr/>
          </p:nvSpPr>
          <p:spPr>
            <a:xfrm>
              <a:off x="3618638" y="3869097"/>
              <a:ext cx="415883" cy="338554"/>
            </a:xfrm>
            <a:prstGeom prst="rect">
              <a:avLst/>
            </a:prstGeom>
            <a:noFill/>
          </p:spPr>
          <p:txBody>
            <a:bodyPr wrap="none" rtlCol="0">
              <a:spAutoFit/>
            </a:bodyPr>
            <a:lstStyle/>
            <a:p>
              <a:r>
                <a:rPr lang="en-US" altLang="zh-CN" sz="1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LT</a:t>
              </a:r>
              <a:endParaRPr lang="zh-CN" altLang="en-US" sz="1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67" name="组合 66">
            <a:extLst>
              <a:ext uri="{FF2B5EF4-FFF2-40B4-BE49-F238E27FC236}">
                <a16:creationId xmlns:a16="http://schemas.microsoft.com/office/drawing/2014/main" id="{AE56985C-DE80-427B-B0F7-C3CAA8273610}"/>
              </a:ext>
            </a:extLst>
          </p:cNvPr>
          <p:cNvGrpSpPr/>
          <p:nvPr/>
        </p:nvGrpSpPr>
        <p:grpSpPr>
          <a:xfrm>
            <a:off x="1795680" y="3831890"/>
            <a:ext cx="445956" cy="412968"/>
            <a:chOff x="3618638" y="3831890"/>
            <a:chExt cx="445956" cy="412968"/>
          </a:xfrm>
        </p:grpSpPr>
        <p:sp>
          <p:nvSpPr>
            <p:cNvPr id="68" name="椭圆 67">
              <a:extLst>
                <a:ext uri="{FF2B5EF4-FFF2-40B4-BE49-F238E27FC236}">
                  <a16:creationId xmlns:a16="http://schemas.microsoft.com/office/drawing/2014/main" id="{74BA6AF4-4A10-4CCA-B40B-B208256717F1}"/>
                </a:ext>
              </a:extLst>
            </p:cNvPr>
            <p:cNvSpPr/>
            <p:nvPr/>
          </p:nvSpPr>
          <p:spPr>
            <a:xfrm>
              <a:off x="3640742" y="3831890"/>
              <a:ext cx="412968" cy="4129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69" name="文本框 68">
              <a:extLst>
                <a:ext uri="{FF2B5EF4-FFF2-40B4-BE49-F238E27FC236}">
                  <a16:creationId xmlns:a16="http://schemas.microsoft.com/office/drawing/2014/main" id="{A8EEF054-F8F7-4412-BDE2-E2131AF2A348}"/>
                </a:ext>
              </a:extLst>
            </p:cNvPr>
            <p:cNvSpPr txBox="1"/>
            <p:nvPr/>
          </p:nvSpPr>
          <p:spPr>
            <a:xfrm>
              <a:off x="3618638" y="3869097"/>
              <a:ext cx="445956" cy="338554"/>
            </a:xfrm>
            <a:prstGeom prst="rect">
              <a:avLst/>
            </a:prstGeom>
            <a:noFill/>
          </p:spPr>
          <p:txBody>
            <a:bodyPr wrap="none" rtlCol="0">
              <a:spAutoFit/>
            </a:bodyPr>
            <a:lstStyle/>
            <a:p>
              <a:r>
                <a:rPr lang="en-US" altLang="zh-CN" sz="1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LC</a:t>
              </a:r>
              <a:endParaRPr lang="zh-CN" altLang="en-US" sz="1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70" name="组合 69">
            <a:extLst>
              <a:ext uri="{FF2B5EF4-FFF2-40B4-BE49-F238E27FC236}">
                <a16:creationId xmlns:a16="http://schemas.microsoft.com/office/drawing/2014/main" id="{F49B8DED-E168-4BC5-8AFB-E594EFF2C99E}"/>
              </a:ext>
            </a:extLst>
          </p:cNvPr>
          <p:cNvGrpSpPr/>
          <p:nvPr/>
        </p:nvGrpSpPr>
        <p:grpSpPr>
          <a:xfrm>
            <a:off x="2453948" y="2180803"/>
            <a:ext cx="435072" cy="412968"/>
            <a:chOff x="3618638" y="3831890"/>
            <a:chExt cx="435072" cy="412968"/>
          </a:xfrm>
        </p:grpSpPr>
        <p:sp>
          <p:nvSpPr>
            <p:cNvPr id="71" name="椭圆 70">
              <a:extLst>
                <a:ext uri="{FF2B5EF4-FFF2-40B4-BE49-F238E27FC236}">
                  <a16:creationId xmlns:a16="http://schemas.microsoft.com/office/drawing/2014/main" id="{9AA28E72-D054-4162-9C91-A477AA122252}"/>
                </a:ext>
              </a:extLst>
            </p:cNvPr>
            <p:cNvSpPr/>
            <p:nvPr/>
          </p:nvSpPr>
          <p:spPr>
            <a:xfrm>
              <a:off x="3640742" y="3831890"/>
              <a:ext cx="412968" cy="4129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2" name="文本框 71">
              <a:extLst>
                <a:ext uri="{FF2B5EF4-FFF2-40B4-BE49-F238E27FC236}">
                  <a16:creationId xmlns:a16="http://schemas.microsoft.com/office/drawing/2014/main" id="{14E3D021-3A99-4943-AD8F-1E64EF272C4E}"/>
                </a:ext>
              </a:extLst>
            </p:cNvPr>
            <p:cNvSpPr txBox="1"/>
            <p:nvPr/>
          </p:nvSpPr>
          <p:spPr>
            <a:xfrm>
              <a:off x="3618638" y="3869097"/>
              <a:ext cx="415883" cy="338554"/>
            </a:xfrm>
            <a:prstGeom prst="rect">
              <a:avLst/>
            </a:prstGeom>
            <a:noFill/>
          </p:spPr>
          <p:txBody>
            <a:bodyPr wrap="none" rtlCol="0">
              <a:spAutoFit/>
            </a:bodyPr>
            <a:lstStyle/>
            <a:p>
              <a:r>
                <a:rPr lang="en-US" altLang="zh-CN" sz="1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LT</a:t>
              </a:r>
              <a:endParaRPr lang="zh-CN" altLang="en-US" sz="1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73" name="组合 72">
            <a:extLst>
              <a:ext uri="{FF2B5EF4-FFF2-40B4-BE49-F238E27FC236}">
                <a16:creationId xmlns:a16="http://schemas.microsoft.com/office/drawing/2014/main" id="{9A0AE9DA-C24B-4553-91C0-5C5E3C906E5E}"/>
              </a:ext>
            </a:extLst>
          </p:cNvPr>
          <p:cNvGrpSpPr/>
          <p:nvPr/>
        </p:nvGrpSpPr>
        <p:grpSpPr>
          <a:xfrm>
            <a:off x="1801170" y="2180803"/>
            <a:ext cx="445956" cy="412968"/>
            <a:chOff x="3618638" y="3831890"/>
            <a:chExt cx="445956" cy="412968"/>
          </a:xfrm>
        </p:grpSpPr>
        <p:sp>
          <p:nvSpPr>
            <p:cNvPr id="74" name="椭圆 73">
              <a:extLst>
                <a:ext uri="{FF2B5EF4-FFF2-40B4-BE49-F238E27FC236}">
                  <a16:creationId xmlns:a16="http://schemas.microsoft.com/office/drawing/2014/main" id="{B8713BD3-814C-4A6C-B0F6-81E6941FBAE3}"/>
                </a:ext>
              </a:extLst>
            </p:cNvPr>
            <p:cNvSpPr/>
            <p:nvPr/>
          </p:nvSpPr>
          <p:spPr>
            <a:xfrm>
              <a:off x="3640742" y="3831890"/>
              <a:ext cx="412968" cy="4129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5" name="文本框 74">
              <a:extLst>
                <a:ext uri="{FF2B5EF4-FFF2-40B4-BE49-F238E27FC236}">
                  <a16:creationId xmlns:a16="http://schemas.microsoft.com/office/drawing/2014/main" id="{FDB314AE-F59E-4975-8B36-68F0D80836DE}"/>
                </a:ext>
              </a:extLst>
            </p:cNvPr>
            <p:cNvSpPr txBox="1"/>
            <p:nvPr/>
          </p:nvSpPr>
          <p:spPr>
            <a:xfrm>
              <a:off x="3618638" y="3869097"/>
              <a:ext cx="445956" cy="338554"/>
            </a:xfrm>
            <a:prstGeom prst="rect">
              <a:avLst/>
            </a:prstGeom>
            <a:noFill/>
          </p:spPr>
          <p:txBody>
            <a:bodyPr wrap="none" rtlCol="0">
              <a:spAutoFit/>
            </a:bodyPr>
            <a:lstStyle/>
            <a:p>
              <a:r>
                <a:rPr lang="en-US" altLang="zh-CN" sz="1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LC</a:t>
              </a:r>
              <a:endParaRPr lang="zh-CN" altLang="en-US" sz="16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76" name="直接连接符 75">
            <a:extLst>
              <a:ext uri="{FF2B5EF4-FFF2-40B4-BE49-F238E27FC236}">
                <a16:creationId xmlns:a16="http://schemas.microsoft.com/office/drawing/2014/main" id="{A342CC3F-A419-4CB3-BAD6-803676EEF899}"/>
              </a:ext>
            </a:extLst>
          </p:cNvPr>
          <p:cNvCxnSpPr>
            <a:cxnSpLocks/>
          </p:cNvCxnSpPr>
          <p:nvPr/>
        </p:nvCxnSpPr>
        <p:spPr>
          <a:xfrm flipH="1">
            <a:off x="2889020" y="2391730"/>
            <a:ext cx="141934"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E3852243-5DE3-4B7A-960F-CCB620830F87}"/>
              </a:ext>
            </a:extLst>
          </p:cNvPr>
          <p:cNvCxnSpPr>
            <a:cxnSpLocks/>
            <a:stCxn id="72" idx="1"/>
            <a:endCxn id="75" idx="3"/>
          </p:cNvCxnSpPr>
          <p:nvPr/>
        </p:nvCxnSpPr>
        <p:spPr>
          <a:xfrm flipH="1">
            <a:off x="2247126" y="2387287"/>
            <a:ext cx="206822"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75C3E01-907C-4F5C-B779-E5CDFBFC257B}"/>
              </a:ext>
            </a:extLst>
          </p:cNvPr>
          <p:cNvCxnSpPr>
            <a:cxnSpLocks/>
            <a:stCxn id="65" idx="1"/>
            <a:endCxn id="69" idx="3"/>
          </p:cNvCxnSpPr>
          <p:nvPr/>
        </p:nvCxnSpPr>
        <p:spPr>
          <a:xfrm flipH="1">
            <a:off x="2241636" y="4038374"/>
            <a:ext cx="1219701"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BA8EB48A-02A4-48F2-8E61-CD10FE751074}"/>
              </a:ext>
            </a:extLst>
          </p:cNvPr>
          <p:cNvCxnSpPr>
            <a:cxnSpLocks/>
            <a:endCxn id="65" idx="3"/>
          </p:cNvCxnSpPr>
          <p:nvPr/>
        </p:nvCxnSpPr>
        <p:spPr>
          <a:xfrm flipH="1">
            <a:off x="3877220" y="4038374"/>
            <a:ext cx="1025943"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547F76BE-B0A0-4966-954B-42C8D83CF0CA}"/>
              </a:ext>
            </a:extLst>
          </p:cNvPr>
          <p:cNvCxnSpPr>
            <a:cxnSpLocks/>
            <a:stCxn id="68" idx="0"/>
            <a:endCxn id="74" idx="4"/>
          </p:cNvCxnSpPr>
          <p:nvPr/>
        </p:nvCxnSpPr>
        <p:spPr>
          <a:xfrm flipV="1">
            <a:off x="2024268" y="2593771"/>
            <a:ext cx="5490" cy="1238119"/>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4" name="直接连接符 93">
            <a:extLst>
              <a:ext uri="{FF2B5EF4-FFF2-40B4-BE49-F238E27FC236}">
                <a16:creationId xmlns:a16="http://schemas.microsoft.com/office/drawing/2014/main" id="{7D060313-AA22-4A76-84FC-739B6D892C2F}"/>
              </a:ext>
            </a:extLst>
          </p:cNvPr>
          <p:cNvCxnSpPr>
            <a:cxnSpLocks/>
            <a:stCxn id="74" idx="0"/>
            <a:endCxn id="24" idx="0"/>
          </p:cNvCxnSpPr>
          <p:nvPr/>
        </p:nvCxnSpPr>
        <p:spPr>
          <a:xfrm flipH="1" flipV="1">
            <a:off x="2023184" y="1306796"/>
            <a:ext cx="6574" cy="874007"/>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8" name="椭圆 97">
            <a:extLst>
              <a:ext uri="{FF2B5EF4-FFF2-40B4-BE49-F238E27FC236}">
                <a16:creationId xmlns:a16="http://schemas.microsoft.com/office/drawing/2014/main" id="{F37BED62-6E73-4543-9FFC-84FE6FBC63A4}"/>
              </a:ext>
            </a:extLst>
          </p:cNvPr>
          <p:cNvSpPr/>
          <p:nvPr/>
        </p:nvSpPr>
        <p:spPr>
          <a:xfrm>
            <a:off x="355768" y="1034361"/>
            <a:ext cx="544869" cy="54486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99" name="椭圆 98">
            <a:extLst>
              <a:ext uri="{FF2B5EF4-FFF2-40B4-BE49-F238E27FC236}">
                <a16:creationId xmlns:a16="http://schemas.microsoft.com/office/drawing/2014/main" id="{679205BD-80A0-4804-9C38-FAE68BE28C77}"/>
              </a:ext>
            </a:extLst>
          </p:cNvPr>
          <p:cNvSpPr/>
          <p:nvPr/>
        </p:nvSpPr>
        <p:spPr>
          <a:xfrm>
            <a:off x="487018" y="1167039"/>
            <a:ext cx="282367" cy="282367"/>
          </a:xfrm>
          <a:prstGeom prst="ellipse">
            <a:avLst/>
          </a:prstGeom>
          <a:solidFill>
            <a:srgbClr val="F1F1F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102" name="文本框 101">
            <a:extLst>
              <a:ext uri="{FF2B5EF4-FFF2-40B4-BE49-F238E27FC236}">
                <a16:creationId xmlns:a16="http://schemas.microsoft.com/office/drawing/2014/main" id="{096532C2-BB63-4549-9EF7-14E2C6C68780}"/>
              </a:ext>
            </a:extLst>
          </p:cNvPr>
          <p:cNvSpPr txBox="1"/>
          <p:nvPr/>
        </p:nvSpPr>
        <p:spPr>
          <a:xfrm>
            <a:off x="356331" y="1652638"/>
            <a:ext cx="543739" cy="307777"/>
          </a:xfrm>
          <a:prstGeom prst="rect">
            <a:avLst/>
          </a:prstGeom>
          <a:noFill/>
        </p:spPr>
        <p:txBody>
          <a:bodyPr wrap="none" rtlCol="0">
            <a:spAutoFit/>
          </a:bodyPr>
          <a:lstStyle/>
          <a:p>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水泵</a:t>
            </a:r>
          </a:p>
        </p:txBody>
      </p:sp>
      <p:sp>
        <p:nvSpPr>
          <p:cNvPr id="103" name="文本框 102">
            <a:extLst>
              <a:ext uri="{FF2B5EF4-FFF2-40B4-BE49-F238E27FC236}">
                <a16:creationId xmlns:a16="http://schemas.microsoft.com/office/drawing/2014/main" id="{8BB34692-C0C2-4A1E-94BB-0CB2CC2923F1}"/>
              </a:ext>
            </a:extLst>
          </p:cNvPr>
          <p:cNvSpPr txBox="1"/>
          <p:nvPr/>
        </p:nvSpPr>
        <p:spPr>
          <a:xfrm>
            <a:off x="4142384" y="2187830"/>
            <a:ext cx="723275" cy="307777"/>
          </a:xfrm>
          <a:prstGeom prst="rect">
            <a:avLst/>
          </a:prstGeom>
          <a:noFill/>
        </p:spPr>
        <p:txBody>
          <a:bodyPr wrap="none" rtlCol="0">
            <a:spAutoFit/>
          </a:bodyPr>
          <a:lstStyle/>
          <a:p>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上水箱</a:t>
            </a:r>
          </a:p>
        </p:txBody>
      </p:sp>
      <p:sp>
        <p:nvSpPr>
          <p:cNvPr id="104" name="文本框 103">
            <a:extLst>
              <a:ext uri="{FF2B5EF4-FFF2-40B4-BE49-F238E27FC236}">
                <a16:creationId xmlns:a16="http://schemas.microsoft.com/office/drawing/2014/main" id="{9C41D708-DA9E-4197-84B8-4E04A80D7A80}"/>
              </a:ext>
            </a:extLst>
          </p:cNvPr>
          <p:cNvSpPr txBox="1"/>
          <p:nvPr/>
        </p:nvSpPr>
        <p:spPr>
          <a:xfrm>
            <a:off x="6027349" y="3655381"/>
            <a:ext cx="723275" cy="307777"/>
          </a:xfrm>
          <a:prstGeom prst="rect">
            <a:avLst/>
          </a:prstGeom>
          <a:noFill/>
        </p:spPr>
        <p:txBody>
          <a:bodyPr wrap="none" rtlCol="0">
            <a:spAutoFit/>
          </a:bodyPr>
          <a:lstStyle/>
          <a:p>
            <a:r>
              <a:rPr lang="zh-CN" altLang="en-US" sz="1400" b="1" dirty="0">
                <a:solidFill>
                  <a:schemeClr val="tx1">
                    <a:lumMod val="75000"/>
                    <a:lumOff val="25000"/>
                  </a:schemeClr>
                </a:solidFill>
                <a:latin typeface="宋体" panose="02010600030101010101" pitchFamily="2" charset="-122"/>
                <a:ea typeface="宋体" panose="02010600030101010101" pitchFamily="2" charset="-122"/>
              </a:rPr>
              <a:t>下水箱</a:t>
            </a:r>
          </a:p>
        </p:txBody>
      </p:sp>
      <p:sp>
        <p:nvSpPr>
          <p:cNvPr id="105" name="文本框 104">
            <a:extLst>
              <a:ext uri="{FF2B5EF4-FFF2-40B4-BE49-F238E27FC236}">
                <a16:creationId xmlns:a16="http://schemas.microsoft.com/office/drawing/2014/main" id="{5C00E967-3665-4B54-8C76-A3958F4486FC}"/>
              </a:ext>
            </a:extLst>
          </p:cNvPr>
          <p:cNvSpPr txBox="1"/>
          <p:nvPr/>
        </p:nvSpPr>
        <p:spPr>
          <a:xfrm>
            <a:off x="7476690" y="730648"/>
            <a:ext cx="1874231" cy="1015663"/>
          </a:xfrm>
          <a:prstGeom prst="rect">
            <a:avLst/>
          </a:prstGeom>
          <a:noFill/>
        </p:spPr>
        <p:txBody>
          <a:bodyPr wrap="none" rtlCol="0">
            <a:spAutoFit/>
          </a:bodyPr>
          <a:lstStyle/>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主对象：下水箱液位</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副对象：上水箱液位</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控制器：</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51</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单片机</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传感器：</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GKY</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液位传感器</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执行器：电开阀</a:t>
            </a:r>
          </a:p>
        </p:txBody>
      </p:sp>
    </p:spTree>
    <p:extLst>
      <p:ext uri="{BB962C8B-B14F-4D97-AF65-F5344CB8AC3E}">
        <p14:creationId xmlns:p14="http://schemas.microsoft.com/office/powerpoint/2010/main" val="961529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QQ图片20200108134915"/>
          <p:cNvPicPr>
            <a:picLocks noChangeAspect="1"/>
          </p:cNvPicPr>
          <p:nvPr/>
        </p:nvPicPr>
        <p:blipFill>
          <a:blip r:embed="rId2"/>
          <a:stretch>
            <a:fillRect/>
          </a:stretch>
        </p:blipFill>
        <p:spPr>
          <a:xfrm>
            <a:off x="-635" y="0"/>
            <a:ext cx="9149080" cy="606425"/>
          </a:xfrm>
          <a:prstGeom prst="rect">
            <a:avLst/>
          </a:prstGeom>
        </p:spPr>
      </p:pic>
      <p:pic>
        <p:nvPicPr>
          <p:cNvPr id="71" name="图片 7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6"/>
            <a:ext cx="9144000" cy="652695"/>
          </a:xfrm>
          <a:prstGeom prst="rect">
            <a:avLst/>
          </a:prstGeom>
        </p:spPr>
      </p:pic>
      <p:pic>
        <p:nvPicPr>
          <p:cNvPr id="2" name="图片 1">
            <a:extLst>
              <a:ext uri="{FF2B5EF4-FFF2-40B4-BE49-F238E27FC236}">
                <a16:creationId xmlns:a16="http://schemas.microsoft.com/office/drawing/2014/main" id="{1545082D-FFC3-4E56-82CB-4B975F923CB1}"/>
              </a:ext>
            </a:extLst>
          </p:cNvPr>
          <p:cNvPicPr>
            <a:picLocks noChangeAspect="1"/>
          </p:cNvPicPr>
          <p:nvPr/>
        </p:nvPicPr>
        <p:blipFill>
          <a:blip r:embed="rId4"/>
          <a:stretch>
            <a:fillRect/>
          </a:stretch>
        </p:blipFill>
        <p:spPr>
          <a:xfrm>
            <a:off x="353782" y="1347614"/>
            <a:ext cx="4218218" cy="2700300"/>
          </a:xfrm>
          <a:prstGeom prst="rect">
            <a:avLst/>
          </a:prstGeom>
        </p:spPr>
      </p:pic>
      <p:sp>
        <p:nvSpPr>
          <p:cNvPr id="5" name="矩形 4">
            <a:extLst>
              <a:ext uri="{FF2B5EF4-FFF2-40B4-BE49-F238E27FC236}">
                <a16:creationId xmlns:a16="http://schemas.microsoft.com/office/drawing/2014/main" id="{A3C66DDD-22EF-4ECA-AE4D-AD5138A14956}"/>
              </a:ext>
            </a:extLst>
          </p:cNvPr>
          <p:cNvSpPr/>
          <p:nvPr/>
        </p:nvSpPr>
        <p:spPr>
          <a:xfrm>
            <a:off x="1565049" y="4047914"/>
            <a:ext cx="1795684" cy="369332"/>
          </a:xfrm>
          <a:prstGeom prst="rect">
            <a:avLst/>
          </a:prstGeom>
        </p:spPr>
        <p:txBody>
          <a:bodyPr wrap="none">
            <a:spAutoFit/>
          </a:bodyPr>
          <a:lstStyle/>
          <a:p>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GKY</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液位传感器</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F43D59E3-CB59-4987-AFFE-4702D15108BB}"/>
              </a:ext>
            </a:extLst>
          </p:cNvPr>
          <p:cNvSpPr txBox="1"/>
          <p:nvPr/>
        </p:nvSpPr>
        <p:spPr>
          <a:xfrm>
            <a:off x="5688124" y="2374598"/>
            <a:ext cx="2220480" cy="646331"/>
          </a:xfrm>
          <a:prstGeom prst="rect">
            <a:avLst/>
          </a:prstGeom>
          <a:noFill/>
        </p:spPr>
        <p:txBody>
          <a:bodyPr wrap="non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量程：</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0-1m</a:t>
            </a:r>
          </a:p>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输出信号：</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4-20mA</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第一PPT模板网-WWW.1PPT.COM"/>
</p:tagLst>
</file>

<file path=ppt/tags/tag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heme/theme1.xml><?xml version="1.0" encoding="utf-8"?>
<a:theme xmlns:a="http://schemas.openxmlformats.org/drawingml/2006/main" name="第一PPT，www.1ppt.com">
  <a:themeElements>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fontScheme name="3neoysxa">
      <a:majorFont>
        <a:latin typeface=""/>
        <a:ea typeface="微软雅黑"/>
        <a:cs typeface=""/>
      </a:majorFont>
      <a:minorFont>
        <a:latin typeface=""/>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10.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11.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12.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13.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2.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3.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4.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5.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6.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7.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8.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9.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docProps/app.xml><?xml version="1.0" encoding="utf-8"?>
<Properties xmlns="http://schemas.openxmlformats.org/officeDocument/2006/extended-properties" xmlns:vt="http://schemas.openxmlformats.org/officeDocument/2006/docPropsVTypes">
  <TotalTime>1015</TotalTime>
  <Words>585</Words>
  <Application>Microsoft Office PowerPoint</Application>
  <PresentationFormat>全屏显示(16:9)</PresentationFormat>
  <Paragraphs>170</Paragraphs>
  <Slides>27</Slides>
  <Notes>17</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27</vt:i4>
      </vt:variant>
    </vt:vector>
  </HeadingPairs>
  <TitlesOfParts>
    <vt:vector size="37" baseType="lpstr">
      <vt:lpstr>楷体</vt:lpstr>
      <vt:lpstr>宋体</vt:lpstr>
      <vt:lpstr>微软雅黑</vt:lpstr>
      <vt:lpstr>Agency FB</vt:lpstr>
      <vt:lpstr>Arial</vt:lpstr>
      <vt:lpstr>Calibri</vt:lpstr>
      <vt:lpstr>Cambria Math</vt:lpstr>
      <vt:lpstr>Times New Roman</vt:lpstr>
      <vt:lpstr>第一PPT，www.1ppt.com</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第一PPT模板网-WWW.1PPT.COM</dc:title>
  <dc:creator>第一PPT</dc:creator>
  <cp:keywords>第一PPT模板网-WWW.1PPT.COM</cp:keywords>
  <cp:lastModifiedBy>陈 若愚</cp:lastModifiedBy>
  <cp:revision>283</cp:revision>
  <dcterms:created xsi:type="dcterms:W3CDTF">2015-12-11T17:46:00Z</dcterms:created>
  <dcterms:modified xsi:type="dcterms:W3CDTF">2020-07-13T02:11:48Z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2052-11.1.0.9305</vt:lpwstr>
  </property>
</Properties>
</file>

<file path=docProps/thumbnail.jpeg>
</file>